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39"/>
  </p:notesMasterIdLst>
  <p:sldIdLst>
    <p:sldId id="456" r:id="rId5"/>
    <p:sldId id="459" r:id="rId6"/>
    <p:sldId id="482" r:id="rId7"/>
    <p:sldId id="464" r:id="rId8"/>
    <p:sldId id="472" r:id="rId9"/>
    <p:sldId id="501" r:id="rId10"/>
    <p:sldId id="502" r:id="rId11"/>
    <p:sldId id="503" r:id="rId12"/>
    <p:sldId id="471" r:id="rId13"/>
    <p:sldId id="504" r:id="rId14"/>
    <p:sldId id="506" r:id="rId15"/>
    <p:sldId id="507" r:id="rId16"/>
    <p:sldId id="508" r:id="rId17"/>
    <p:sldId id="510" r:id="rId18"/>
    <p:sldId id="511" r:id="rId19"/>
    <p:sldId id="512" r:id="rId20"/>
    <p:sldId id="513" r:id="rId21"/>
    <p:sldId id="514" r:id="rId22"/>
    <p:sldId id="515" r:id="rId23"/>
    <p:sldId id="516" r:id="rId24"/>
    <p:sldId id="517" r:id="rId25"/>
    <p:sldId id="524" r:id="rId26"/>
    <p:sldId id="529" r:id="rId27"/>
    <p:sldId id="530" r:id="rId28"/>
    <p:sldId id="519" r:id="rId29"/>
    <p:sldId id="520" r:id="rId30"/>
    <p:sldId id="521" r:id="rId31"/>
    <p:sldId id="522" r:id="rId32"/>
    <p:sldId id="523" r:id="rId33"/>
    <p:sldId id="527" r:id="rId34"/>
    <p:sldId id="528" r:id="rId35"/>
    <p:sldId id="518" r:id="rId36"/>
    <p:sldId id="526" r:id="rId37"/>
    <p:sldId id="455"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FFFFFF"/>
    <a:srgbClr val="A5B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B5DF8D-17AD-FB5A-4F63-DEB201D9D417}" v="122" dt="2024-06-09T12:27:29.6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7A635-B0CF-4472-8408-4DCADBE094BF}" type="datetimeFigureOut">
              <a:rPr lang="en-US" smtClean="0"/>
              <a:t>6/16/2024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4633B-F93B-4208-A287-D690BABE2CCF}" type="slidenum">
              <a:rPr lang="en-US" smtClean="0"/>
              <a:t>‹#›</a:t>
            </a:fld>
            <a:endParaRPr lang="en-US"/>
          </a:p>
        </p:txBody>
      </p:sp>
    </p:spTree>
    <p:extLst>
      <p:ext uri="{BB962C8B-B14F-4D97-AF65-F5344CB8AC3E}">
        <p14:creationId xmlns:p14="http://schemas.microsoft.com/office/powerpoint/2010/main" val="3469826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p:txBody>
      </p:sp>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11</a:t>
            </a:fld>
            <a:endParaRPr lang="en-US"/>
          </a:p>
        </p:txBody>
      </p:sp>
    </p:spTree>
    <p:extLst>
      <p:ext uri="{BB962C8B-B14F-4D97-AF65-F5344CB8AC3E}">
        <p14:creationId xmlns:p14="http://schemas.microsoft.com/office/powerpoint/2010/main" val="256083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err="1">
                <a:ea typeface="Calibri"/>
                <a:cs typeface="Calibri"/>
              </a:rPr>
              <a:t>Selenium</a:t>
            </a:r>
            <a:r>
              <a:rPr lang="vi-VN">
                <a:ea typeface="Calibri"/>
                <a:cs typeface="Calibri"/>
              </a:rPr>
              <a:t> IDE là môi trường phát triển tích hợp của </a:t>
            </a:r>
            <a:r>
              <a:rPr lang="vi-VN" err="1">
                <a:ea typeface="Calibri"/>
                <a:cs typeface="Calibri"/>
              </a:rPr>
              <a:t>Selenium</a:t>
            </a:r>
            <a:endParaRPr lang="vi-VN">
              <a:ea typeface="Calibri"/>
              <a:cs typeface="Calibri"/>
            </a:endParaRPr>
          </a:p>
          <a:p>
            <a:r>
              <a:rPr lang="vi-VN" err="1">
                <a:ea typeface="Calibri"/>
                <a:cs typeface="Calibri"/>
              </a:rPr>
              <a:t>Selenium</a:t>
            </a:r>
            <a:r>
              <a:rPr lang="vi-VN">
                <a:ea typeface="Calibri"/>
                <a:cs typeface="Calibri"/>
              </a:rPr>
              <a:t> RC là chức năng điều khiển </a:t>
            </a:r>
            <a:r>
              <a:rPr lang="vi-VN" err="1">
                <a:ea typeface="Calibri"/>
                <a:cs typeface="Calibri"/>
              </a:rPr>
              <a:t>Selenium</a:t>
            </a:r>
            <a:r>
              <a:rPr lang="vi-VN">
                <a:ea typeface="Calibri"/>
                <a:cs typeface="Calibri"/>
              </a:rPr>
              <a:t> từ xa</a:t>
            </a:r>
          </a:p>
          <a:p>
            <a:r>
              <a:rPr lang="vi-VN" err="1">
                <a:ea typeface="Calibri"/>
                <a:cs typeface="Calibri"/>
              </a:rPr>
              <a:t>WebDriver</a:t>
            </a:r>
            <a:r>
              <a:rPr lang="vi-VN">
                <a:ea typeface="Calibri"/>
                <a:cs typeface="Calibri"/>
              </a:rPr>
              <a:t> là một thành phần của </a:t>
            </a:r>
            <a:r>
              <a:rPr lang="vi-VN" err="1">
                <a:ea typeface="Calibri"/>
                <a:cs typeface="Calibri"/>
              </a:rPr>
              <a:t>Selenium</a:t>
            </a:r>
            <a:endParaRPr lang="vi-VN">
              <a:ea typeface="Calibri"/>
              <a:cs typeface="Calibri"/>
            </a:endParaRPr>
          </a:p>
          <a:p>
            <a:r>
              <a:rPr lang="vi-VN" err="1">
                <a:ea typeface="Calibri"/>
                <a:cs typeface="Calibri"/>
              </a:rPr>
              <a:t>Selenium</a:t>
            </a:r>
            <a:r>
              <a:rPr lang="vi-VN">
                <a:ea typeface="Calibri"/>
                <a:cs typeface="Calibri"/>
              </a:rPr>
              <a:t> </a:t>
            </a:r>
            <a:r>
              <a:rPr lang="vi-VN" err="1">
                <a:ea typeface="Calibri"/>
                <a:cs typeface="Calibri"/>
              </a:rPr>
              <a:t>Grid</a:t>
            </a:r>
            <a:r>
              <a:rPr lang="vi-VN">
                <a:ea typeface="Calibri"/>
                <a:cs typeface="Calibri"/>
              </a:rPr>
              <a:t> là một thành phần khác của </a:t>
            </a:r>
            <a:r>
              <a:rPr lang="vi-VN" err="1">
                <a:ea typeface="Calibri"/>
                <a:cs typeface="Calibri"/>
              </a:rPr>
              <a:t>Selenium</a:t>
            </a:r>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12</a:t>
            </a:fld>
            <a:endParaRPr lang="en-US"/>
          </a:p>
        </p:txBody>
      </p:sp>
    </p:spTree>
    <p:extLst>
      <p:ext uri="{BB962C8B-B14F-4D97-AF65-F5344CB8AC3E}">
        <p14:creationId xmlns:p14="http://schemas.microsoft.com/office/powerpoint/2010/main" val="3325332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13</a:t>
            </a:fld>
            <a:endParaRPr lang="en-US"/>
          </a:p>
        </p:txBody>
      </p:sp>
    </p:spTree>
    <p:extLst>
      <p:ext uri="{BB962C8B-B14F-4D97-AF65-F5344CB8AC3E}">
        <p14:creationId xmlns:p14="http://schemas.microsoft.com/office/powerpoint/2010/main" val="668271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14</a:t>
            </a:fld>
            <a:endParaRPr lang="en-US"/>
          </a:p>
        </p:txBody>
      </p:sp>
    </p:spTree>
    <p:extLst>
      <p:ext uri="{BB962C8B-B14F-4D97-AF65-F5344CB8AC3E}">
        <p14:creationId xmlns:p14="http://schemas.microsoft.com/office/powerpoint/2010/main" val="1352838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15</a:t>
            </a:fld>
            <a:endParaRPr lang="en-US"/>
          </a:p>
        </p:txBody>
      </p:sp>
    </p:spTree>
    <p:extLst>
      <p:ext uri="{BB962C8B-B14F-4D97-AF65-F5344CB8AC3E}">
        <p14:creationId xmlns:p14="http://schemas.microsoft.com/office/powerpoint/2010/main" val="1117538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16</a:t>
            </a:fld>
            <a:endParaRPr lang="en-US"/>
          </a:p>
        </p:txBody>
      </p:sp>
    </p:spTree>
    <p:extLst>
      <p:ext uri="{BB962C8B-B14F-4D97-AF65-F5344CB8AC3E}">
        <p14:creationId xmlns:p14="http://schemas.microsoft.com/office/powerpoint/2010/main" val="4104970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17</a:t>
            </a:fld>
            <a:endParaRPr lang="en-US"/>
          </a:p>
        </p:txBody>
      </p:sp>
    </p:spTree>
    <p:extLst>
      <p:ext uri="{BB962C8B-B14F-4D97-AF65-F5344CB8AC3E}">
        <p14:creationId xmlns:p14="http://schemas.microsoft.com/office/powerpoint/2010/main" val="137674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18</a:t>
            </a:fld>
            <a:endParaRPr lang="en-US"/>
          </a:p>
        </p:txBody>
      </p:sp>
    </p:spTree>
    <p:extLst>
      <p:ext uri="{BB962C8B-B14F-4D97-AF65-F5344CB8AC3E}">
        <p14:creationId xmlns:p14="http://schemas.microsoft.com/office/powerpoint/2010/main" val="2112664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19</a:t>
            </a:fld>
            <a:endParaRPr lang="en-US"/>
          </a:p>
        </p:txBody>
      </p:sp>
    </p:spTree>
    <p:extLst>
      <p:ext uri="{BB962C8B-B14F-4D97-AF65-F5344CB8AC3E}">
        <p14:creationId xmlns:p14="http://schemas.microsoft.com/office/powerpoint/2010/main" val="440182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20</a:t>
            </a:fld>
            <a:endParaRPr lang="en-US"/>
          </a:p>
        </p:txBody>
      </p:sp>
    </p:spTree>
    <p:extLst>
      <p:ext uri="{BB962C8B-B14F-4D97-AF65-F5344CB8AC3E}">
        <p14:creationId xmlns:p14="http://schemas.microsoft.com/office/powerpoint/2010/main" val="2213305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14633B-F93B-4208-A287-D690BABE2CCF}" type="slidenum">
              <a:rPr lang="en-US" smtClean="0"/>
              <a:t>2</a:t>
            </a:fld>
            <a:endParaRPr lang="en-US"/>
          </a:p>
        </p:txBody>
      </p:sp>
    </p:spTree>
    <p:extLst>
      <p:ext uri="{BB962C8B-B14F-4D97-AF65-F5344CB8AC3E}">
        <p14:creationId xmlns:p14="http://schemas.microsoft.com/office/powerpoint/2010/main" val="1947900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22</a:t>
            </a:fld>
            <a:endParaRPr lang="en-US"/>
          </a:p>
        </p:txBody>
      </p:sp>
    </p:spTree>
    <p:extLst>
      <p:ext uri="{BB962C8B-B14F-4D97-AF65-F5344CB8AC3E}">
        <p14:creationId xmlns:p14="http://schemas.microsoft.com/office/powerpoint/2010/main" val="1772736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23</a:t>
            </a:fld>
            <a:endParaRPr lang="en-US"/>
          </a:p>
        </p:txBody>
      </p:sp>
    </p:spTree>
    <p:extLst>
      <p:ext uri="{BB962C8B-B14F-4D97-AF65-F5344CB8AC3E}">
        <p14:creationId xmlns:p14="http://schemas.microsoft.com/office/powerpoint/2010/main" val="3785250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24</a:t>
            </a:fld>
            <a:endParaRPr lang="en-US"/>
          </a:p>
        </p:txBody>
      </p:sp>
    </p:spTree>
    <p:extLst>
      <p:ext uri="{BB962C8B-B14F-4D97-AF65-F5344CB8AC3E}">
        <p14:creationId xmlns:p14="http://schemas.microsoft.com/office/powerpoint/2010/main" val="1877387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25</a:t>
            </a:fld>
            <a:endParaRPr lang="en-US"/>
          </a:p>
        </p:txBody>
      </p:sp>
    </p:spTree>
    <p:extLst>
      <p:ext uri="{BB962C8B-B14F-4D97-AF65-F5344CB8AC3E}">
        <p14:creationId xmlns:p14="http://schemas.microsoft.com/office/powerpoint/2010/main" val="4083759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26</a:t>
            </a:fld>
            <a:endParaRPr lang="en-US"/>
          </a:p>
        </p:txBody>
      </p:sp>
    </p:spTree>
    <p:extLst>
      <p:ext uri="{BB962C8B-B14F-4D97-AF65-F5344CB8AC3E}">
        <p14:creationId xmlns:p14="http://schemas.microsoft.com/office/powerpoint/2010/main" val="3484967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27</a:t>
            </a:fld>
            <a:endParaRPr lang="en-US"/>
          </a:p>
        </p:txBody>
      </p:sp>
    </p:spTree>
    <p:extLst>
      <p:ext uri="{BB962C8B-B14F-4D97-AF65-F5344CB8AC3E}">
        <p14:creationId xmlns:p14="http://schemas.microsoft.com/office/powerpoint/2010/main" val="1275764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28</a:t>
            </a:fld>
            <a:endParaRPr lang="en-US"/>
          </a:p>
        </p:txBody>
      </p:sp>
    </p:spTree>
    <p:extLst>
      <p:ext uri="{BB962C8B-B14F-4D97-AF65-F5344CB8AC3E}">
        <p14:creationId xmlns:p14="http://schemas.microsoft.com/office/powerpoint/2010/main" val="2505285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29</a:t>
            </a:fld>
            <a:endParaRPr lang="en-US"/>
          </a:p>
        </p:txBody>
      </p:sp>
    </p:spTree>
    <p:extLst>
      <p:ext uri="{BB962C8B-B14F-4D97-AF65-F5344CB8AC3E}">
        <p14:creationId xmlns:p14="http://schemas.microsoft.com/office/powerpoint/2010/main" val="2060356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30</a:t>
            </a:fld>
            <a:endParaRPr lang="en-US"/>
          </a:p>
        </p:txBody>
      </p:sp>
    </p:spTree>
    <p:extLst>
      <p:ext uri="{BB962C8B-B14F-4D97-AF65-F5344CB8AC3E}">
        <p14:creationId xmlns:p14="http://schemas.microsoft.com/office/powerpoint/2010/main" val="791230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31</a:t>
            </a:fld>
            <a:endParaRPr lang="en-US"/>
          </a:p>
        </p:txBody>
      </p:sp>
    </p:spTree>
    <p:extLst>
      <p:ext uri="{BB962C8B-B14F-4D97-AF65-F5344CB8AC3E}">
        <p14:creationId xmlns:p14="http://schemas.microsoft.com/office/powerpoint/2010/main" val="685034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endParaRPr lang="en-US" sz="120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4</a:t>
            </a:fld>
            <a:endParaRPr lang="en-US"/>
          </a:p>
        </p:txBody>
      </p:sp>
    </p:spTree>
    <p:extLst>
      <p:ext uri="{BB962C8B-B14F-4D97-AF65-F5344CB8AC3E}">
        <p14:creationId xmlns:p14="http://schemas.microsoft.com/office/powerpoint/2010/main" val="122741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33</a:t>
            </a:fld>
            <a:endParaRPr lang="en-US"/>
          </a:p>
        </p:txBody>
      </p:sp>
    </p:spTree>
    <p:extLst>
      <p:ext uri="{BB962C8B-B14F-4D97-AF65-F5344CB8AC3E}">
        <p14:creationId xmlns:p14="http://schemas.microsoft.com/office/powerpoint/2010/main" val="1010317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5</a:t>
            </a:fld>
            <a:endParaRPr lang="en-US"/>
          </a:p>
        </p:txBody>
      </p:sp>
    </p:spTree>
    <p:extLst>
      <p:ext uri="{BB962C8B-B14F-4D97-AF65-F5344CB8AC3E}">
        <p14:creationId xmlns:p14="http://schemas.microsoft.com/office/powerpoint/2010/main" val="1725763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6</a:t>
            </a:fld>
            <a:endParaRPr lang="en-US"/>
          </a:p>
        </p:txBody>
      </p:sp>
    </p:spTree>
    <p:extLst>
      <p:ext uri="{BB962C8B-B14F-4D97-AF65-F5344CB8AC3E}">
        <p14:creationId xmlns:p14="http://schemas.microsoft.com/office/powerpoint/2010/main" val="922273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7</a:t>
            </a:fld>
            <a:endParaRPr lang="en-US"/>
          </a:p>
        </p:txBody>
      </p:sp>
    </p:spTree>
    <p:extLst>
      <p:ext uri="{BB962C8B-B14F-4D97-AF65-F5344CB8AC3E}">
        <p14:creationId xmlns:p14="http://schemas.microsoft.com/office/powerpoint/2010/main" val="4155277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14633B-F93B-4208-A287-D690BABE2CCF}" type="slidenum">
              <a:rPr lang="en-US" smtClean="0"/>
              <a:t>8</a:t>
            </a:fld>
            <a:endParaRPr lang="en-US"/>
          </a:p>
        </p:txBody>
      </p:sp>
    </p:spTree>
    <p:extLst>
      <p:ext uri="{BB962C8B-B14F-4D97-AF65-F5344CB8AC3E}">
        <p14:creationId xmlns:p14="http://schemas.microsoft.com/office/powerpoint/2010/main" val="2587226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vi-VN" b="0" i="0">
              <a:solidFill>
                <a:srgbClr val="333333"/>
              </a:solidFill>
              <a:effectLst/>
              <a:latin typeface="Open Sans" panose="020B0606030504020204" pitchFamily="34" charset="0"/>
              <a:ea typeface="Open Sans"/>
              <a:cs typeface="Open Sans"/>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9</a:t>
            </a:fld>
            <a:endParaRPr lang="en-US"/>
          </a:p>
        </p:txBody>
      </p:sp>
    </p:spTree>
    <p:extLst>
      <p:ext uri="{BB962C8B-B14F-4D97-AF65-F5344CB8AC3E}">
        <p14:creationId xmlns:p14="http://schemas.microsoft.com/office/powerpoint/2010/main" val="3876352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10</a:t>
            </a:fld>
            <a:endParaRPr lang="en-US"/>
          </a:p>
        </p:txBody>
      </p:sp>
    </p:spTree>
    <p:extLst>
      <p:ext uri="{BB962C8B-B14F-4D97-AF65-F5344CB8AC3E}">
        <p14:creationId xmlns:p14="http://schemas.microsoft.com/office/powerpoint/2010/main" val="4258447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132BAE4-EF96-401E-9835-FEF9D1E36FF4}" type="datetime1">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142946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91AC6C-1BC6-47FA-9DC8-070F2A5615A2}" type="datetime1">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48685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36F4F4-7454-4D5D-B0E5-ADD7BEA612DE}" type="datetime1">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74412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Google Shape;105;p1">
            <a:extLst>
              <a:ext uri="{FF2B5EF4-FFF2-40B4-BE49-F238E27FC236}">
                <a16:creationId xmlns:a16="http://schemas.microsoft.com/office/drawing/2014/main" id="{E9C428B9-BD3B-47CF-96EB-8E8024AAE980}"/>
              </a:ext>
            </a:extLst>
          </p:cNvPr>
          <p:cNvSpPr/>
          <p:nvPr/>
        </p:nvSpPr>
        <p:spPr>
          <a:xfrm>
            <a:off x="0" y="6485045"/>
            <a:ext cx="8594558" cy="36476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200120" algn="ctr"/>
            <a:r>
              <a:rPr lang="en-US" sz="1200" b="0">
                <a:solidFill>
                  <a:schemeClr val="bg1"/>
                </a:solidFill>
                <a:latin typeface="Arial Nova Cond" panose="020B0506020202020204" pitchFamily="34" charset="0"/>
              </a:rPr>
              <a:t>University of Information Technology (UIT), VNU-HCM</a:t>
            </a:r>
            <a:endParaRPr sz="1200" b="0">
              <a:solidFill>
                <a:schemeClr val="bg1"/>
              </a:solidFill>
              <a:latin typeface="Arial Nova Cond" panose="020B0506020202020204" pitchFamily="34" charset="0"/>
            </a:endParaRPr>
          </a:p>
        </p:txBody>
      </p:sp>
      <p:sp>
        <p:nvSpPr>
          <p:cNvPr id="15" name="Google Shape;109;p1">
            <a:extLst>
              <a:ext uri="{FF2B5EF4-FFF2-40B4-BE49-F238E27FC236}">
                <a16:creationId xmlns:a16="http://schemas.microsoft.com/office/drawing/2014/main" id="{91E4D465-1973-499C-87CE-5A38A4FE5280}"/>
              </a:ext>
            </a:extLst>
          </p:cNvPr>
          <p:cNvSpPr/>
          <p:nvPr userDrawn="1"/>
        </p:nvSpPr>
        <p:spPr>
          <a:xfrm>
            <a:off x="549442" y="6494522"/>
            <a:ext cx="549442" cy="3627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a:solidFill>
                <a:schemeClr val="dk1"/>
              </a:solidFill>
            </a:endParaRPr>
          </a:p>
        </p:txBody>
      </p:sp>
      <p:sp>
        <p:nvSpPr>
          <p:cNvPr id="13" name="Google Shape;109;p1">
            <a:extLst>
              <a:ext uri="{FF2B5EF4-FFF2-40B4-BE49-F238E27FC236}">
                <a16:creationId xmlns:a16="http://schemas.microsoft.com/office/drawing/2014/main" id="{16772B44-7759-405B-9C67-35948DD5766F}"/>
              </a:ext>
            </a:extLst>
          </p:cNvPr>
          <p:cNvSpPr/>
          <p:nvPr userDrawn="1"/>
        </p:nvSpPr>
        <p:spPr>
          <a:xfrm>
            <a:off x="8594558" y="6490779"/>
            <a:ext cx="549442" cy="3627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a:solidFill>
                <a:schemeClr val="dk1"/>
              </a:solidFill>
            </a:endParaRPr>
          </a:p>
        </p:txBody>
      </p:sp>
      <p:sp>
        <p:nvSpPr>
          <p:cNvPr id="2" name="Title 1"/>
          <p:cNvSpPr>
            <a:spLocks noGrp="1"/>
          </p:cNvSpPr>
          <p:nvPr>
            <p:ph type="title" hasCustomPrompt="1"/>
          </p:nvPr>
        </p:nvSpPr>
        <p:spPr>
          <a:xfrm>
            <a:off x="169946" y="144644"/>
            <a:ext cx="8214072" cy="510111"/>
          </a:xfrm>
        </p:spPr>
        <p:txBody>
          <a:bodyPr>
            <a:normAutofit/>
          </a:bodyPr>
          <a:lstStyle>
            <a:lvl1pPr>
              <a:defRPr sz="4000">
                <a:solidFill>
                  <a:schemeClr val="accent5">
                    <a:lumMod val="75000"/>
                  </a:schemeClr>
                </a:solidFill>
                <a:latin typeface="Arial" panose="020B0604020202020204" pitchFamily="34" charset="0"/>
                <a:cs typeface="Arial" panose="020B0604020202020204" pitchFamily="34" charset="0"/>
              </a:defRPr>
            </a:lvl1pPr>
          </a:lstStyle>
          <a:p>
            <a:r>
              <a:rPr lang="en-US"/>
              <a:t>Title slide</a:t>
            </a:r>
          </a:p>
        </p:txBody>
      </p:sp>
      <p:sp>
        <p:nvSpPr>
          <p:cNvPr id="3" name="Content Placeholder 2"/>
          <p:cNvSpPr>
            <a:spLocks noGrp="1"/>
          </p:cNvSpPr>
          <p:nvPr>
            <p:ph idx="1"/>
          </p:nvPr>
        </p:nvSpPr>
        <p:spPr>
          <a:xfrm>
            <a:off x="216567" y="1009644"/>
            <a:ext cx="8594557" cy="529031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581306" y="6483871"/>
            <a:ext cx="405441" cy="365125"/>
          </a:xfrm>
        </p:spPr>
        <p:txBody>
          <a:bodyPr/>
          <a:lstStyle>
            <a:lvl1pPr>
              <a:defRPr>
                <a:solidFill>
                  <a:schemeClr val="tx1"/>
                </a:solidFill>
              </a:defRPr>
            </a:lvl1pPr>
          </a:lstStyle>
          <a:p>
            <a:fld id="{B487F271-60DF-4592-BB7F-B45BB4441AA9}" type="slidenum">
              <a:rPr lang="en-US" smtClean="0"/>
              <a:pPr/>
              <a:t>‹#›</a:t>
            </a:fld>
            <a:endParaRPr lang="en-US"/>
          </a:p>
        </p:txBody>
      </p:sp>
      <p:pic>
        <p:nvPicPr>
          <p:cNvPr id="10" name="Picture 9" descr="A picture containing object, clock&#10;&#10;Description automatically generated">
            <a:extLst>
              <a:ext uri="{FF2B5EF4-FFF2-40B4-BE49-F238E27FC236}">
                <a16:creationId xmlns:a16="http://schemas.microsoft.com/office/drawing/2014/main" id="{D47A60E3-3D29-46FE-AB63-A695505C87E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384018" y="31224"/>
            <a:ext cx="728362" cy="728362"/>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9D24ADE5-0C5C-44A1-9FF6-58956EF9737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471"/>
          <a:stretch/>
        </p:blipFill>
        <p:spPr>
          <a:xfrm>
            <a:off x="8694630" y="6424003"/>
            <a:ext cx="417750" cy="472670"/>
          </a:xfrm>
          <a:prstGeom prst="rect">
            <a:avLst/>
          </a:prstGeom>
        </p:spPr>
      </p:pic>
      <p:cxnSp>
        <p:nvCxnSpPr>
          <p:cNvPr id="14" name="Straight Connector 13">
            <a:extLst>
              <a:ext uri="{FF2B5EF4-FFF2-40B4-BE49-F238E27FC236}">
                <a16:creationId xmlns:a16="http://schemas.microsoft.com/office/drawing/2014/main" id="{FA83563C-5C68-4B36-9934-4B1F666D6552}"/>
              </a:ext>
            </a:extLst>
          </p:cNvPr>
          <p:cNvCxnSpPr/>
          <p:nvPr userDrawn="1"/>
        </p:nvCxnSpPr>
        <p:spPr>
          <a:xfrm>
            <a:off x="0" y="832199"/>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82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FD31F5-B86C-42C2-9B18-CACBD66E1162}" type="datetime1">
              <a:rPr lang="en-US" smtClean="0"/>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77711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F8B556-B1D1-491C-89AB-66731DCC77DE}" type="datetime1">
              <a:rPr lang="en-US" smtClean="0"/>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419278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DAD88C-F643-4BA5-9C82-72FA2262C860}" type="datetime1">
              <a:rPr lang="en-US" smtClean="0"/>
              <a:t>6/16/2024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21106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09ABF0-587C-4552-A769-0D8B5734B185}" type="datetime1">
              <a:rPr lang="en-US" smtClean="0"/>
              <a:t>6/16/2024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313697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393E2-C834-4338-A398-5464AB7866F5}" type="datetime1">
              <a:rPr lang="en-US" smtClean="0"/>
              <a:t>6/16/2024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16086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91DBC9-E6B0-4610-A49D-534249B0763B}" type="datetime1">
              <a:rPr lang="en-US" smtClean="0"/>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3889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4A8F27-1C85-43B1-B996-E57117C13630}" type="datetime1">
              <a:rPr lang="en-US" smtClean="0"/>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731294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87FB8-3E84-421F-B192-10C24D654A3B}" type="datetime1">
              <a:rPr lang="en-US" smtClean="0"/>
              <a:t>6/16/2024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7F271-60DF-4592-BB7F-B45BB4441AA9}" type="slidenum">
              <a:rPr lang="en-US" smtClean="0"/>
              <a:t>‹#›</a:t>
            </a:fld>
            <a:endParaRPr lang="en-US"/>
          </a:p>
        </p:txBody>
      </p:sp>
    </p:spTree>
    <p:extLst>
      <p:ext uri="{BB962C8B-B14F-4D97-AF65-F5344CB8AC3E}">
        <p14:creationId xmlns:p14="http://schemas.microsoft.com/office/powerpoint/2010/main" val="418201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6" name="Google Shape;109;p1">
            <a:extLst>
              <a:ext uri="{FF2B5EF4-FFF2-40B4-BE49-F238E27FC236}">
                <a16:creationId xmlns:a16="http://schemas.microsoft.com/office/drawing/2014/main" id="{0A506D4D-4A00-4759-BA00-7311171B8C28}"/>
              </a:ext>
            </a:extLst>
          </p:cNvPr>
          <p:cNvSpPr/>
          <p:nvPr/>
        </p:nvSpPr>
        <p:spPr>
          <a:xfrm>
            <a:off x="8253662" y="0"/>
            <a:ext cx="890338" cy="768391"/>
          </a:xfrm>
          <a:prstGeom prst="rect">
            <a:avLst/>
          </a:prstGeom>
          <a:solidFill>
            <a:schemeClr val="lt1"/>
          </a:solid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a:endParaRPr sz="1350"/>
          </a:p>
        </p:txBody>
      </p:sp>
      <p:pic>
        <p:nvPicPr>
          <p:cNvPr id="3" name="Picture 2">
            <a:extLst>
              <a:ext uri="{FF2B5EF4-FFF2-40B4-BE49-F238E27FC236}">
                <a16:creationId xmlns:a16="http://schemas.microsoft.com/office/drawing/2014/main" id="{8A961CC5-719C-4398-AF8D-A62572F029BD}"/>
              </a:ext>
            </a:extLst>
          </p:cNvPr>
          <p:cNvPicPr>
            <a:picLocks noChangeAspect="1"/>
          </p:cNvPicPr>
          <p:nvPr/>
        </p:nvPicPr>
        <p:blipFill rotWithShape="1">
          <a:blip r:embed="rId3">
            <a:extLst>
              <a:ext uri="{28A0092B-C50C-407E-A947-70E740481C1C}">
                <a14:useLocalDpi xmlns:a14="http://schemas.microsoft.com/office/drawing/2010/main" val="0"/>
              </a:ext>
            </a:extLst>
          </a:blip>
          <a:srcRect t="7732" b="7732"/>
          <a:stretch/>
        </p:blipFill>
        <p:spPr>
          <a:xfrm>
            <a:off x="0" y="698731"/>
            <a:ext cx="9144000" cy="5151357"/>
          </a:xfrm>
          <a:prstGeom prst="rect">
            <a:avLst/>
          </a:prstGeom>
        </p:spPr>
      </p:pic>
      <p:grpSp>
        <p:nvGrpSpPr>
          <p:cNvPr id="6" name="Group 5">
            <a:extLst>
              <a:ext uri="{FF2B5EF4-FFF2-40B4-BE49-F238E27FC236}">
                <a16:creationId xmlns:a16="http://schemas.microsoft.com/office/drawing/2014/main" id="{793FF1EC-598A-4285-B0F2-7876C0278B4B}"/>
              </a:ext>
            </a:extLst>
          </p:cNvPr>
          <p:cNvGrpSpPr/>
          <p:nvPr/>
        </p:nvGrpSpPr>
        <p:grpSpPr>
          <a:xfrm>
            <a:off x="-88601" y="27292"/>
            <a:ext cx="9232601" cy="704228"/>
            <a:chOff x="1228555" y="34408"/>
            <a:chExt cx="10836698" cy="811438"/>
          </a:xfrm>
        </p:grpSpPr>
        <p:sp>
          <p:nvSpPr>
            <p:cNvPr id="12" name="Google Shape;105;p1">
              <a:extLst>
                <a:ext uri="{FF2B5EF4-FFF2-40B4-BE49-F238E27FC236}">
                  <a16:creationId xmlns:a16="http://schemas.microsoft.com/office/drawing/2014/main" id="{D2935C59-C4EC-4552-9E8E-47D6A6E4851D}"/>
                </a:ext>
              </a:extLst>
            </p:cNvPr>
            <p:cNvSpPr/>
            <p:nvPr/>
          </p:nvSpPr>
          <p:spPr>
            <a:xfrm>
              <a:off x="1228555" y="74226"/>
              <a:ext cx="10836698" cy="723666"/>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199515"/>
              <a:r>
                <a:rPr lang="en-US" sz="1600" b="1" err="1">
                  <a:solidFill>
                    <a:schemeClr val="bg1"/>
                  </a:solidFill>
                  <a:latin typeface="Elle Futura"/>
                </a:rPr>
                <a:t>Trường</a:t>
              </a:r>
              <a:r>
                <a:rPr lang="en-US" sz="1600" b="1">
                  <a:solidFill>
                    <a:schemeClr val="bg1"/>
                  </a:solidFill>
                  <a:latin typeface="Elle Futura"/>
                </a:rPr>
                <a:t> </a:t>
              </a:r>
              <a:r>
                <a:rPr lang="en-US" sz="1600" b="1" err="1">
                  <a:solidFill>
                    <a:schemeClr val="bg1"/>
                  </a:solidFill>
                  <a:latin typeface="Elle Futura"/>
                </a:rPr>
                <a:t>Đại</a:t>
              </a:r>
              <a:r>
                <a:rPr lang="en-US" sz="1600" b="1">
                  <a:solidFill>
                    <a:schemeClr val="bg1"/>
                  </a:solidFill>
                  <a:latin typeface="Elle Futura"/>
                </a:rPr>
                <a:t> </a:t>
              </a:r>
              <a:r>
                <a:rPr lang="en-US" sz="1600" b="1" err="1">
                  <a:solidFill>
                    <a:schemeClr val="bg1"/>
                  </a:solidFill>
                  <a:latin typeface="Elle Futura"/>
                </a:rPr>
                <a:t>học</a:t>
              </a:r>
              <a:r>
                <a:rPr lang="en-US" sz="1600" b="1">
                  <a:solidFill>
                    <a:schemeClr val="bg1"/>
                  </a:solidFill>
                  <a:latin typeface="Elle Futura"/>
                </a:rPr>
                <a:t> </a:t>
              </a:r>
              <a:r>
                <a:rPr lang="en-US" sz="1600" b="1" err="1">
                  <a:solidFill>
                    <a:schemeClr val="bg1"/>
                  </a:solidFill>
                  <a:latin typeface="Elle Futura"/>
                </a:rPr>
                <a:t>Công</a:t>
              </a:r>
              <a:r>
                <a:rPr lang="en-US" sz="1600" b="1">
                  <a:solidFill>
                    <a:schemeClr val="bg1"/>
                  </a:solidFill>
                  <a:latin typeface="Elle Futura"/>
                </a:rPr>
                <a:t> </a:t>
              </a:r>
              <a:r>
                <a:rPr lang="en-US" sz="1600" b="1" err="1">
                  <a:solidFill>
                    <a:schemeClr val="bg1"/>
                  </a:solidFill>
                  <a:latin typeface="Elle Futura"/>
                </a:rPr>
                <a:t>nghệ</a:t>
              </a:r>
              <a:r>
                <a:rPr lang="en-US" sz="1600" b="1">
                  <a:solidFill>
                    <a:schemeClr val="bg1"/>
                  </a:solidFill>
                  <a:latin typeface="Elle Futura"/>
                </a:rPr>
                <a:t> Thông tin – </a:t>
              </a:r>
              <a:r>
                <a:rPr lang="en-US" sz="1600" b="1" err="1">
                  <a:solidFill>
                    <a:schemeClr val="bg1"/>
                  </a:solidFill>
                  <a:latin typeface="Elle Futura"/>
                </a:rPr>
                <a:t>Đại</a:t>
              </a:r>
              <a:r>
                <a:rPr lang="en-US" sz="1600" b="1">
                  <a:solidFill>
                    <a:schemeClr val="bg1"/>
                  </a:solidFill>
                  <a:latin typeface="Elle Futura"/>
                </a:rPr>
                <a:t> </a:t>
              </a:r>
              <a:r>
                <a:rPr lang="en-US" sz="1600" b="1" err="1">
                  <a:solidFill>
                    <a:schemeClr val="bg1"/>
                  </a:solidFill>
                  <a:latin typeface="Elle Futura"/>
                </a:rPr>
                <a:t>Học</a:t>
              </a:r>
              <a:r>
                <a:rPr lang="en-US" sz="1600" b="1">
                  <a:solidFill>
                    <a:schemeClr val="bg1"/>
                  </a:solidFill>
                  <a:latin typeface="Elle Futura"/>
                </a:rPr>
                <a:t> </a:t>
              </a:r>
              <a:r>
                <a:rPr lang="en-US" sz="1600" b="1" err="1">
                  <a:solidFill>
                    <a:schemeClr val="bg1"/>
                  </a:solidFill>
                  <a:latin typeface="Elle Futura"/>
                </a:rPr>
                <a:t>Quốc</a:t>
              </a:r>
              <a:r>
                <a:rPr lang="en-US" sz="1600" b="1">
                  <a:solidFill>
                    <a:schemeClr val="bg1"/>
                  </a:solidFill>
                  <a:latin typeface="Elle Futura"/>
                </a:rPr>
                <a:t> </a:t>
              </a:r>
              <a:r>
                <a:rPr lang="en-US" sz="1600" b="1" err="1">
                  <a:solidFill>
                    <a:schemeClr val="bg1"/>
                  </a:solidFill>
                  <a:latin typeface="Elle Futura"/>
                </a:rPr>
                <a:t>gia</a:t>
              </a:r>
              <a:r>
                <a:rPr lang="en-US" sz="1600" b="1">
                  <a:solidFill>
                    <a:schemeClr val="bg1"/>
                  </a:solidFill>
                  <a:latin typeface="Elle Futura"/>
                </a:rPr>
                <a:t> Tp. </a:t>
              </a:r>
              <a:r>
                <a:rPr lang="en-US" sz="1600" b="1" err="1">
                  <a:solidFill>
                    <a:schemeClr val="bg1"/>
                  </a:solidFill>
                  <a:latin typeface="Elle Futura"/>
                </a:rPr>
                <a:t>Hồ</a:t>
              </a:r>
              <a:r>
                <a:rPr lang="en-US" sz="1600" b="1">
                  <a:solidFill>
                    <a:schemeClr val="bg1"/>
                  </a:solidFill>
                  <a:latin typeface="Elle Futura"/>
                </a:rPr>
                <a:t> Chí Minh</a:t>
              </a:r>
              <a:endParaRPr lang="vi-VN" sz="1600" b="1">
                <a:solidFill>
                  <a:schemeClr val="bg1"/>
                </a:solidFill>
                <a:latin typeface="Arial"/>
                <a:ea typeface="Calibri"/>
                <a:cs typeface="Calibri"/>
              </a:endParaRPr>
            </a:p>
          </p:txBody>
        </p:sp>
        <p:sp>
          <p:nvSpPr>
            <p:cNvPr id="13" name="Google Shape;109;p1">
              <a:extLst>
                <a:ext uri="{FF2B5EF4-FFF2-40B4-BE49-F238E27FC236}">
                  <a16:creationId xmlns:a16="http://schemas.microsoft.com/office/drawing/2014/main" id="{6FDB471B-3693-44DC-9ED8-85508316CE08}"/>
                </a:ext>
              </a:extLst>
            </p:cNvPr>
            <p:cNvSpPr/>
            <p:nvPr/>
          </p:nvSpPr>
          <p:spPr>
            <a:xfrm>
              <a:off x="1767507" y="34408"/>
              <a:ext cx="899493" cy="8114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p>
          </p:txBody>
        </p:sp>
      </p:grpSp>
      <p:grpSp>
        <p:nvGrpSpPr>
          <p:cNvPr id="7" name="Group 6">
            <a:extLst>
              <a:ext uri="{FF2B5EF4-FFF2-40B4-BE49-F238E27FC236}">
                <a16:creationId xmlns:a16="http://schemas.microsoft.com/office/drawing/2014/main" id="{56B78E3F-2B1A-4CFF-B80B-EE4C815143F4}"/>
              </a:ext>
            </a:extLst>
          </p:cNvPr>
          <p:cNvGrpSpPr/>
          <p:nvPr/>
        </p:nvGrpSpPr>
        <p:grpSpPr>
          <a:xfrm>
            <a:off x="370573" y="61849"/>
            <a:ext cx="8773429" cy="6201224"/>
            <a:chOff x="592499" y="-1324271"/>
            <a:chExt cx="10149078" cy="8268298"/>
          </a:xfrm>
        </p:grpSpPr>
        <p:sp>
          <p:nvSpPr>
            <p:cNvPr id="107" name="Google Shape;107;p1"/>
            <p:cNvSpPr/>
            <p:nvPr/>
          </p:nvSpPr>
          <p:spPr>
            <a:xfrm>
              <a:off x="1750484" y="4018885"/>
              <a:ext cx="8991093" cy="2925142"/>
            </a:xfrm>
            <a:prstGeom prst="rect">
              <a:avLst/>
            </a:prstGeom>
            <a:solidFill>
              <a:schemeClr val="dk1">
                <a:alpha val="69803"/>
              </a:schemeClr>
            </a:solidFill>
            <a:ln w="12700" cap="flat" cmpd="sng">
              <a:solidFill>
                <a:schemeClr val="dk1"/>
              </a:solidFill>
              <a:prstDash val="solid"/>
              <a:miter lim="800000"/>
              <a:headEnd type="none" w="sm" len="sm"/>
              <a:tailEnd type="none" w="sm" len="sm"/>
            </a:ln>
          </p:spPr>
          <p:txBody>
            <a:bodyPr spcFirstLastPara="1" wrap="square" lIns="137156" tIns="81000" rIns="999000" bIns="189000" anchor="b" anchorCtr="0">
              <a:noAutofit/>
            </a:bodyPr>
            <a:lstStyle/>
            <a:p>
              <a:pPr marL="210185" algn="r"/>
              <a:endParaRPr lang="vi-VN" sz="1200">
                <a:solidFill>
                  <a:schemeClr val="lt1"/>
                </a:solidFill>
                <a:cs typeface="Calibri" panose="020F0502020204030204"/>
              </a:endParaRPr>
            </a:p>
            <a:p>
              <a:pPr marL="210185" algn="r"/>
              <a:r>
                <a:rPr lang="en-US" i="1" dirty="0" err="1">
                  <a:solidFill>
                    <a:schemeClr val="lt1"/>
                  </a:solidFill>
                </a:rPr>
                <a:t>Nhóm</a:t>
              </a:r>
              <a:r>
                <a:rPr lang="en-US" i="1" dirty="0">
                  <a:solidFill>
                    <a:schemeClr val="lt1"/>
                  </a:solidFill>
                </a:rPr>
                <a:t> G17</a:t>
              </a:r>
              <a:endParaRPr lang="en-US" i="1" dirty="0">
                <a:solidFill>
                  <a:schemeClr val="lt1"/>
                </a:solidFill>
                <a:cs typeface="Calibri"/>
              </a:endParaRPr>
            </a:p>
            <a:p>
              <a:pPr marL="210185" algn="r"/>
              <a:r>
                <a:rPr lang="en-US" sz="1200" i="1" dirty="0">
                  <a:solidFill>
                    <a:schemeClr val="lt1"/>
                  </a:solidFill>
                </a:rPr>
                <a:t>University of Information Technology, VNU-HCM, Vietnam</a:t>
              </a:r>
              <a:endParaRPr sz="1350" dirty="0">
                <a:solidFill>
                  <a:schemeClr val="lt1"/>
                </a:solidFill>
                <a:cs typeface="Calibri" panose="020F0502020204030204"/>
              </a:endParaRPr>
            </a:p>
          </p:txBody>
        </p:sp>
        <p:cxnSp>
          <p:nvCxnSpPr>
            <p:cNvPr id="108" name="Google Shape;108;p1"/>
            <p:cNvCxnSpPr>
              <a:cxnSpLocks/>
            </p:cNvCxnSpPr>
            <p:nvPr/>
          </p:nvCxnSpPr>
          <p:spPr>
            <a:xfrm>
              <a:off x="3182175" y="5840393"/>
              <a:ext cx="7474167" cy="0"/>
            </a:xfrm>
            <a:prstGeom prst="straightConnector1">
              <a:avLst/>
            </a:prstGeom>
            <a:noFill/>
            <a:ln w="9525" cap="flat" cmpd="sng">
              <a:solidFill>
                <a:schemeClr val="lt1"/>
              </a:solidFill>
              <a:prstDash val="solid"/>
              <a:miter lim="800000"/>
              <a:headEnd type="none" w="sm" len="sm"/>
              <a:tailEnd type="none" w="sm" len="sm"/>
            </a:ln>
          </p:spPr>
        </p:cxnSp>
        <p:pic>
          <p:nvPicPr>
            <p:cNvPr id="21" name="Picture 2" descr="Káº¿t quáº£ hÃ¬nh áº£nh cho uit logo png">
              <a:extLst>
                <a:ext uri="{FF2B5EF4-FFF2-40B4-BE49-F238E27FC236}">
                  <a16:creationId xmlns:a16="http://schemas.microsoft.com/office/drawing/2014/main" id="{F2DC505C-2E25-4AE7-9C7D-73F6542FD6F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5107"/>
            <a:stretch/>
          </p:blipFill>
          <p:spPr bwMode="auto">
            <a:xfrm>
              <a:off x="592499" y="-1324271"/>
              <a:ext cx="886516" cy="84917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5" name="Google Shape;107;p1">
              <a:extLst>
                <a:ext uri="{FF2B5EF4-FFF2-40B4-BE49-F238E27FC236}">
                  <a16:creationId xmlns:a16="http://schemas.microsoft.com/office/drawing/2014/main" id="{75409049-75FB-4C59-970D-160988C53188}"/>
                </a:ext>
              </a:extLst>
            </p:cNvPr>
            <p:cNvSpPr/>
            <p:nvPr/>
          </p:nvSpPr>
          <p:spPr>
            <a:xfrm>
              <a:off x="2590379" y="4576866"/>
              <a:ext cx="8151196" cy="1241761"/>
            </a:xfrm>
            <a:prstGeom prst="rect">
              <a:avLst/>
            </a:prstGeom>
            <a:noFill/>
            <a:ln w="12700" cap="flat" cmpd="sng">
              <a:noFill/>
              <a:prstDash val="solid"/>
              <a:miter lim="800000"/>
              <a:headEnd type="none" w="sm" len="sm"/>
              <a:tailEnd type="none" w="sm" len="sm"/>
            </a:ln>
          </p:spPr>
          <p:txBody>
            <a:bodyPr spcFirstLastPara="1" wrap="square" lIns="137156" tIns="68569" rIns="270000" bIns="68569" anchor="ctr" anchorCtr="0">
              <a:noAutofit/>
            </a:bodyPr>
            <a:lstStyle/>
            <a:p>
              <a:pPr marL="210736" algn="r"/>
              <a:endParaRPr lang="en-US" b="1">
                <a:solidFill>
                  <a:schemeClr val="bg1"/>
                </a:solidFill>
                <a:latin typeface="UTM Copperplate" panose="02040603050506020204" pitchFamily="18" charset="0"/>
                <a:ea typeface="Adobe Fangsong Std R" panose="02020400000000000000" pitchFamily="18" charset="-128"/>
                <a:cs typeface="Adobe Hebrew" panose="02040503050201020203" pitchFamily="18" charset="-79"/>
              </a:endParaRPr>
            </a:p>
          </p:txBody>
        </p:sp>
      </p:grpSp>
      <p:sp>
        <p:nvSpPr>
          <p:cNvPr id="4" name="Slide Number Placeholder 3">
            <a:extLst>
              <a:ext uri="{FF2B5EF4-FFF2-40B4-BE49-F238E27FC236}">
                <a16:creationId xmlns:a16="http://schemas.microsoft.com/office/drawing/2014/main" id="{62680A04-81B6-42AB-85EB-ADA579D42BBB}"/>
              </a:ext>
            </a:extLst>
          </p:cNvPr>
          <p:cNvSpPr>
            <a:spLocks noGrp="1"/>
          </p:cNvSpPr>
          <p:nvPr>
            <p:ph type="sldNum" sz="quarter" idx="12"/>
          </p:nvPr>
        </p:nvSpPr>
        <p:spPr/>
        <p:txBody>
          <a:bodyPr/>
          <a:lstStyle/>
          <a:p>
            <a:fld id="{B487F271-60DF-4592-BB7F-B45BB4441AA9}" type="slidenum">
              <a:rPr lang="en-US" smtClean="0"/>
              <a:pPr/>
              <a:t>1</a:t>
            </a:fld>
            <a:endParaRPr lang="en-US"/>
          </a:p>
        </p:txBody>
      </p:sp>
      <p:pic>
        <p:nvPicPr>
          <p:cNvPr id="15" name="Picture 14" descr="A picture containing object, clock&#10;&#10;Description automatically generated">
            <a:extLst>
              <a:ext uri="{FF2B5EF4-FFF2-40B4-BE49-F238E27FC236}">
                <a16:creationId xmlns:a16="http://schemas.microsoft.com/office/drawing/2014/main" id="{70514A20-AAE6-4C0B-BD55-D79A9292B1C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643245" y="4874720"/>
            <a:ext cx="825533" cy="825533"/>
          </a:xfrm>
          <a:prstGeom prst="rect">
            <a:avLst/>
          </a:prstGeom>
        </p:spPr>
      </p:pic>
      <p:sp>
        <p:nvSpPr>
          <p:cNvPr id="8" name="Google Shape;106;p1">
            <a:extLst>
              <a:ext uri="{FF2B5EF4-FFF2-40B4-BE49-F238E27FC236}">
                <a16:creationId xmlns:a16="http://schemas.microsoft.com/office/drawing/2014/main" id="{8A279562-8DA8-C9AE-8326-1578022BEC66}"/>
              </a:ext>
            </a:extLst>
          </p:cNvPr>
          <p:cNvSpPr/>
          <p:nvPr/>
        </p:nvSpPr>
        <p:spPr>
          <a:xfrm>
            <a:off x="-19692" y="1453011"/>
            <a:ext cx="9153847" cy="1934593"/>
          </a:xfrm>
          <a:prstGeom prst="rect">
            <a:avLst/>
          </a:prstGeom>
          <a:solidFill>
            <a:srgbClr val="002060">
              <a:alpha val="83000"/>
            </a:srgbClr>
          </a:solidFill>
          <a:ln w="12700" cap="flat" cmpd="sng">
            <a:noFill/>
            <a:prstDash val="solid"/>
            <a:miter lim="800000"/>
            <a:headEnd type="none" w="sm" len="sm"/>
            <a:tailEnd type="none" w="sm" len="sm"/>
          </a:ln>
        </p:spPr>
        <p:txBody>
          <a:bodyPr spcFirstLastPara="1" wrap="square" lIns="137156" tIns="68569" rIns="137156" bIns="68569" anchor="ctr" anchorCtr="0">
            <a:noAutofit/>
          </a:bodyPr>
          <a:lstStyle/>
          <a:p>
            <a:pPr algn="ctr"/>
            <a:r>
              <a:rPr lang="en-US" sz="2000" b="1">
                <a:solidFill>
                  <a:srgbClr val="F2F2F2"/>
                </a:solidFill>
              </a:rPr>
              <a:t>KHOA MẠNG MÁY TÍNH VÀ TRUYỀN THÔNG</a:t>
            </a:r>
          </a:p>
          <a:p>
            <a:pPr algn="ctr"/>
            <a:r>
              <a:rPr lang="en-US" sz="2600" b="1">
                <a:solidFill>
                  <a:srgbClr val="F2F2F2"/>
                </a:solidFill>
              </a:rPr>
              <a:t>BÁO CÁO ĐỒ ÁN MÔN HỌC</a:t>
            </a:r>
          </a:p>
          <a:p>
            <a:pPr algn="ctr"/>
            <a:r>
              <a:rPr lang="en-US" sz="2600" b="1">
                <a:solidFill>
                  <a:srgbClr val="F2F2F2"/>
                </a:solidFill>
              </a:rPr>
              <a:t>ĐỀ TÀI: Selenium - Automation Tool</a:t>
            </a:r>
            <a:endParaRPr lang="en-US" sz="2600" b="1">
              <a:solidFill>
                <a:srgbClr val="F2F2F2"/>
              </a:solidFill>
              <a:ea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10</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578043"/>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Tại</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sao</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nên</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sử</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dụng</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Selenium?</a:t>
            </a:r>
          </a:p>
        </p:txBody>
      </p:sp>
      <p:sp>
        <p:nvSpPr>
          <p:cNvPr id="3" name="Hộp Văn bản 2">
            <a:extLst>
              <a:ext uri="{FF2B5EF4-FFF2-40B4-BE49-F238E27FC236}">
                <a16:creationId xmlns:a16="http://schemas.microsoft.com/office/drawing/2014/main" id="{B96AD5D3-1E2D-5024-CB0F-18C787FB427D}"/>
              </a:ext>
            </a:extLst>
          </p:cNvPr>
          <p:cNvSpPr txBox="1"/>
          <p:nvPr/>
        </p:nvSpPr>
        <p:spPr>
          <a:xfrm>
            <a:off x="169945" y="1569256"/>
            <a:ext cx="8788859" cy="3939540"/>
          </a:xfrm>
          <a:prstGeom prst="rect">
            <a:avLst/>
          </a:prstGeom>
          <a:noFill/>
        </p:spPr>
        <p:txBody>
          <a:bodyPr wrap="square">
            <a:spAutoFit/>
          </a:bodyPr>
          <a:lstStyle/>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Nó là một công cụ miễn phí và mã nguồn mở.</a:t>
            </a:r>
          </a:p>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Hỗ trợ tương thích đa trình duyệt (</a:t>
            </a:r>
            <a:r>
              <a:rPr lang="vi-VN" sz="2500" err="1">
                <a:latin typeface="Arial" panose="020B0604020202020204" pitchFamily="34" charset="0"/>
                <a:cs typeface="Arial" panose="020B0604020202020204" pitchFamily="34" charset="0"/>
              </a:rPr>
              <a:t>Firefox</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Chrome</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Internet</a:t>
            </a:r>
            <a:r>
              <a:rPr lang="vi-VN" sz="2500">
                <a:latin typeface="Arial" panose="020B0604020202020204" pitchFamily="34" charset="0"/>
                <a:cs typeface="Arial" panose="020B0604020202020204" pitchFamily="34" charset="0"/>
              </a:rPr>
              <a:t> Explorer, </a:t>
            </a:r>
            <a:r>
              <a:rPr lang="vi-VN" sz="2500" err="1">
                <a:latin typeface="Arial" panose="020B0604020202020204" pitchFamily="34" charset="0"/>
                <a:cs typeface="Arial" panose="020B0604020202020204" pitchFamily="34" charset="0"/>
              </a:rPr>
              <a:t>Safari</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etc</a:t>
            </a:r>
            <a:r>
              <a:rPr lang="vi-VN" sz="2500">
                <a:latin typeface="Arial" panose="020B0604020202020204" pitchFamily="34" charset="0"/>
                <a:cs typeface="Arial" panose="020B0604020202020204" pitchFamily="34" charset="0"/>
              </a:rPr>
              <a:t>.).</a:t>
            </a:r>
          </a:p>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Tương thích đa nền tảng (Windows, </a:t>
            </a:r>
            <a:r>
              <a:rPr lang="vi-VN" sz="2500" err="1">
                <a:latin typeface="Arial" panose="020B0604020202020204" pitchFamily="34" charset="0"/>
                <a:cs typeface="Arial" panose="020B0604020202020204" pitchFamily="34" charset="0"/>
              </a:rPr>
              <a:t>Mac</a:t>
            </a:r>
            <a:r>
              <a:rPr lang="vi-VN" sz="2500">
                <a:latin typeface="Arial" panose="020B0604020202020204" pitchFamily="34" charset="0"/>
                <a:cs typeface="Arial" panose="020B0604020202020204" pitchFamily="34" charset="0"/>
              </a:rPr>
              <a:t> OS, </a:t>
            </a:r>
            <a:r>
              <a:rPr lang="vi-VN" sz="2500" err="1">
                <a:latin typeface="Arial" panose="020B0604020202020204" pitchFamily="34" charset="0"/>
                <a:cs typeface="Arial" panose="020B0604020202020204" pitchFamily="34" charset="0"/>
              </a:rPr>
              <a:t>Linux</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etc</a:t>
            </a:r>
            <a:r>
              <a:rPr lang="vi-VN" sz="2500">
                <a:latin typeface="Arial" panose="020B0604020202020204" pitchFamily="34" charset="0"/>
                <a:cs typeface="Arial" panose="020B0604020202020204" pitchFamily="34" charset="0"/>
              </a:rPr>
              <a:t>.).</a:t>
            </a:r>
          </a:p>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Hỗ trợ nhiều ngôn ngữ lập trình (</a:t>
            </a:r>
            <a:r>
              <a:rPr lang="vi-VN" sz="2500" err="1">
                <a:latin typeface="Arial" panose="020B0604020202020204" pitchFamily="34" charset="0"/>
                <a:cs typeface="Arial" panose="020B0604020202020204" pitchFamily="34" charset="0"/>
              </a:rPr>
              <a:t>Java</a:t>
            </a:r>
            <a:r>
              <a:rPr lang="vi-VN" sz="2500">
                <a:latin typeface="Arial" panose="020B0604020202020204" pitchFamily="34" charset="0"/>
                <a:cs typeface="Arial" panose="020B0604020202020204" pitchFamily="34" charset="0"/>
              </a:rPr>
              <a:t>, C#, </a:t>
            </a:r>
            <a:r>
              <a:rPr lang="vi-VN" sz="2500" err="1">
                <a:latin typeface="Arial" panose="020B0604020202020204" pitchFamily="34" charset="0"/>
                <a:cs typeface="Arial" panose="020B0604020202020204" pitchFamily="34" charset="0"/>
              </a:rPr>
              <a:t>Ruby</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Python</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Pearl</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etc</a:t>
            </a:r>
            <a:r>
              <a:rPr lang="vi-VN" sz="2500">
                <a:latin typeface="Arial" panose="020B0604020202020204" pitchFamily="34" charset="0"/>
                <a:cs typeface="Arial" panose="020B0604020202020204" pitchFamily="34" charset="0"/>
              </a:rPr>
              <a:t>.).</a:t>
            </a:r>
          </a:p>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Tiết kiệm thời gian và công sức so với thủ công.</a:t>
            </a:r>
          </a:p>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Có thể lặp lại cùng một tác vụ với độ chính xác cao.</a:t>
            </a:r>
          </a:p>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Có cơ sở người dùng lớn và cộng đồng hỗ trợ.</a:t>
            </a:r>
            <a:endParaRPr lang="en-US" sz="25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4578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11</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578043"/>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Hạn</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chế</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của</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Selenium</a:t>
            </a:r>
          </a:p>
        </p:txBody>
      </p:sp>
      <p:sp>
        <p:nvSpPr>
          <p:cNvPr id="3" name="Hộp Văn bản 2">
            <a:extLst>
              <a:ext uri="{FF2B5EF4-FFF2-40B4-BE49-F238E27FC236}">
                <a16:creationId xmlns:a16="http://schemas.microsoft.com/office/drawing/2014/main" id="{B96AD5D3-1E2D-5024-CB0F-18C787FB427D}"/>
              </a:ext>
            </a:extLst>
          </p:cNvPr>
          <p:cNvSpPr txBox="1"/>
          <p:nvPr/>
        </p:nvSpPr>
        <p:spPr>
          <a:xfrm>
            <a:off x="169945" y="1820596"/>
            <a:ext cx="8788859" cy="3554819"/>
          </a:xfrm>
          <a:prstGeom prst="rect">
            <a:avLst/>
          </a:prstGeom>
          <a:noFill/>
        </p:spPr>
        <p:txBody>
          <a:bodyPr wrap="square">
            <a:spAutoFit/>
          </a:bodyPr>
          <a:lstStyle/>
          <a:p>
            <a:pPr marL="565150" indent="-457200">
              <a:buFont typeface="Arial" panose="020B0604020202020204" pitchFamily="34" charset="0"/>
              <a:buChar char="•"/>
            </a:pP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 chỉ hỗ trợ kiểm thử các ứng dụng </a:t>
            </a:r>
            <a:r>
              <a:rPr lang="vi-VN" sz="2500" err="1">
                <a:latin typeface="Arial" panose="020B0604020202020204" pitchFamily="34" charset="0"/>
                <a:cs typeface="Arial" panose="020B0604020202020204" pitchFamily="34" charset="0"/>
              </a:rPr>
              <a:t>web</a:t>
            </a:r>
            <a:r>
              <a:rPr lang="vi-VN" sz="2500">
                <a:latin typeface="Arial" panose="020B0604020202020204" pitchFamily="34" charset="0"/>
                <a:cs typeface="Arial" panose="020B0604020202020204" pitchFamily="34" charset="0"/>
              </a:rPr>
              <a:t> dựa trên trình duyệt, không thể kiểm thử các ứng dụng di động.</a:t>
            </a:r>
          </a:p>
          <a:p>
            <a:pPr marL="565150" indent="-457200">
              <a:buFont typeface="Arial" panose="020B0604020202020204" pitchFamily="34" charset="0"/>
              <a:buChar char="•"/>
            </a:pPr>
            <a:r>
              <a:rPr lang="vi-VN" sz="2500" err="1">
                <a:latin typeface="Arial" panose="020B0604020202020204" pitchFamily="34" charset="0"/>
                <a:cs typeface="Arial" panose="020B0604020202020204" pitchFamily="34" charset="0"/>
              </a:rPr>
              <a:t>Captcha</a:t>
            </a:r>
            <a:r>
              <a:rPr lang="vi-VN" sz="2500">
                <a:latin typeface="Arial" panose="020B0604020202020204" pitchFamily="34" charset="0"/>
                <a:cs typeface="Arial" panose="020B0604020202020204" pitchFamily="34" charset="0"/>
              </a:rPr>
              <a:t> và các trình đọc mã vạch không thể được kiểm thử bằng </a:t>
            </a: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a:t>
            </a:r>
          </a:p>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Các báo cáo chỉ có thể được tạo bằng các công cụ bên thứ ba như </a:t>
            </a:r>
            <a:r>
              <a:rPr lang="vi-VN" sz="2500" err="1">
                <a:latin typeface="Arial" panose="020B0604020202020204" pitchFamily="34" charset="0"/>
                <a:cs typeface="Arial" panose="020B0604020202020204" pitchFamily="34" charset="0"/>
              </a:rPr>
              <a:t>TestNG</a:t>
            </a:r>
            <a:r>
              <a:rPr lang="vi-VN" sz="2500">
                <a:latin typeface="Arial" panose="020B0604020202020204" pitchFamily="34" charset="0"/>
                <a:cs typeface="Arial" panose="020B0604020202020204" pitchFamily="34" charset="0"/>
              </a:rPr>
              <a:t> hoặc </a:t>
            </a:r>
            <a:r>
              <a:rPr lang="vi-VN" sz="2500" err="1">
                <a:latin typeface="Arial" panose="020B0604020202020204" pitchFamily="34" charset="0"/>
                <a:cs typeface="Arial" panose="020B0604020202020204" pitchFamily="34" charset="0"/>
              </a:rPr>
              <a:t>Junit</a:t>
            </a:r>
            <a:r>
              <a:rPr lang="vi-VN" sz="2500">
                <a:latin typeface="Arial" panose="020B0604020202020204" pitchFamily="34" charset="0"/>
                <a:cs typeface="Arial" panose="020B0604020202020204" pitchFamily="34" charset="0"/>
              </a:rPr>
              <a:t>.</a:t>
            </a:r>
          </a:p>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Người dùng được kỳ vọng có kiến thức lập trình trước khi sử dụng </a:t>
            </a: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a:t>
            </a:r>
            <a:endParaRPr lang="en-US" sz="25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546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12</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1108958"/>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Các</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thành</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phần</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của</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Selenium</a:t>
            </a: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sp>
        <p:nvSpPr>
          <p:cNvPr id="3" name="Hộp Văn bản 2">
            <a:extLst>
              <a:ext uri="{FF2B5EF4-FFF2-40B4-BE49-F238E27FC236}">
                <a16:creationId xmlns:a16="http://schemas.microsoft.com/office/drawing/2014/main" id="{B96AD5D3-1E2D-5024-CB0F-18C787FB427D}"/>
              </a:ext>
            </a:extLst>
          </p:cNvPr>
          <p:cNvSpPr txBox="1"/>
          <p:nvPr/>
        </p:nvSpPr>
        <p:spPr>
          <a:xfrm>
            <a:off x="169945" y="1820596"/>
            <a:ext cx="8657532" cy="1631216"/>
          </a:xfrm>
          <a:prstGeom prst="rect">
            <a:avLst/>
          </a:prstGeom>
          <a:noFill/>
        </p:spPr>
        <p:txBody>
          <a:bodyPr wrap="square">
            <a:spAutoFit/>
          </a:bodyPr>
          <a:lstStyle/>
          <a:p>
            <a:pPr marL="450850" indent="-342900">
              <a:buFont typeface="Arial" panose="020B0604020202020204" pitchFamily="34" charset="0"/>
              <a:buChar char="•"/>
            </a:pP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Integrated</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Development</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Environment</a:t>
            </a:r>
            <a:r>
              <a:rPr lang="vi-VN" sz="2500">
                <a:latin typeface="Arial" panose="020B0604020202020204" pitchFamily="34" charset="0"/>
                <a:cs typeface="Arial" panose="020B0604020202020204" pitchFamily="34" charset="0"/>
              </a:rPr>
              <a:t> (IDE)</a:t>
            </a:r>
            <a:endParaRPr lang="en-US" sz="2500">
              <a:latin typeface="Arial" panose="020B0604020202020204" pitchFamily="34" charset="0"/>
              <a:cs typeface="Arial" panose="020B0604020202020204" pitchFamily="34" charset="0"/>
            </a:endParaRPr>
          </a:p>
          <a:p>
            <a:pPr marL="450850" indent="-342900">
              <a:buFont typeface="Arial" panose="020B0604020202020204" pitchFamily="34" charset="0"/>
              <a:buChar char="•"/>
            </a:pP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Remote</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Control</a:t>
            </a:r>
            <a:r>
              <a:rPr lang="vi-VN" sz="2500">
                <a:latin typeface="Arial" panose="020B0604020202020204" pitchFamily="34" charset="0"/>
                <a:cs typeface="Arial" panose="020B0604020202020204" pitchFamily="34" charset="0"/>
              </a:rPr>
              <a:t> (RC) </a:t>
            </a:r>
            <a:endParaRPr lang="en-US" sz="2500">
              <a:latin typeface="Arial" panose="020B0604020202020204" pitchFamily="34" charset="0"/>
              <a:cs typeface="Arial" panose="020B0604020202020204" pitchFamily="34" charset="0"/>
            </a:endParaRPr>
          </a:p>
          <a:p>
            <a:pPr marL="450850" indent="-342900">
              <a:buFont typeface="Arial" panose="020B0604020202020204" pitchFamily="34" charset="0"/>
              <a:buChar char="•"/>
            </a:pPr>
            <a:r>
              <a:rPr lang="vi-VN" sz="2500" err="1">
                <a:latin typeface="Arial" panose="020B0604020202020204" pitchFamily="34" charset="0"/>
                <a:cs typeface="Arial" panose="020B0604020202020204" pitchFamily="34" charset="0"/>
              </a:rPr>
              <a:t>WebDriver</a:t>
            </a:r>
            <a:endParaRPr lang="vi-VN" sz="2500">
              <a:latin typeface="Arial" panose="020B0604020202020204" pitchFamily="34" charset="0"/>
              <a:cs typeface="Arial" panose="020B0604020202020204" pitchFamily="34" charset="0"/>
            </a:endParaRPr>
          </a:p>
          <a:p>
            <a:pPr marL="450850" indent="-342900">
              <a:buFont typeface="Arial" panose="020B0604020202020204" pitchFamily="34" charset="0"/>
              <a:buChar char="•"/>
            </a:pP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Grid</a:t>
            </a:r>
            <a:endParaRPr lang="en-US" sz="2500">
              <a:latin typeface="Arial" panose="020B0604020202020204" pitchFamily="34" charset="0"/>
              <a:cs typeface="Arial" panose="020B0604020202020204" pitchFamily="34" charset="0"/>
            </a:endParaRPr>
          </a:p>
        </p:txBody>
      </p:sp>
      <p:sp>
        <p:nvSpPr>
          <p:cNvPr id="6" name="AutoShape 2" descr="Selenium Components/Tools">
            <a:extLst>
              <a:ext uri="{FF2B5EF4-FFF2-40B4-BE49-F238E27FC236}">
                <a16:creationId xmlns:a16="http://schemas.microsoft.com/office/drawing/2014/main" id="{BCE39929-B72C-FA2B-C787-4E53AB9C0A2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Selenium Components/Tools">
            <a:extLst>
              <a:ext uri="{FF2B5EF4-FFF2-40B4-BE49-F238E27FC236}">
                <a16:creationId xmlns:a16="http://schemas.microsoft.com/office/drawing/2014/main" id="{CA735B37-88A7-94C7-D5AE-43A4173BF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5907" y="2686728"/>
            <a:ext cx="5590429" cy="3797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885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13</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1639873"/>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Selenium IDE</a:t>
            </a: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sp>
        <p:nvSpPr>
          <p:cNvPr id="3" name="Hộp Văn bản 2">
            <a:extLst>
              <a:ext uri="{FF2B5EF4-FFF2-40B4-BE49-F238E27FC236}">
                <a16:creationId xmlns:a16="http://schemas.microsoft.com/office/drawing/2014/main" id="{B96AD5D3-1E2D-5024-CB0F-18C787FB427D}"/>
              </a:ext>
            </a:extLst>
          </p:cNvPr>
          <p:cNvSpPr txBox="1"/>
          <p:nvPr/>
        </p:nvSpPr>
        <p:spPr>
          <a:xfrm>
            <a:off x="169945" y="1820596"/>
            <a:ext cx="8788859" cy="2400657"/>
          </a:xfrm>
          <a:prstGeom prst="rect">
            <a:avLst/>
          </a:prstGeom>
          <a:noFill/>
        </p:spPr>
        <p:txBody>
          <a:bodyPr wrap="square" lIns="91440" tIns="45720" rIns="91440" bIns="45720" anchor="t">
            <a:spAutoFit/>
          </a:bodyPr>
          <a:lstStyle/>
          <a:p>
            <a:pPr marL="565150" indent="-457200">
              <a:buFont typeface="Arial" panose="020B0604020202020204" pitchFamily="34" charset="0"/>
              <a:buChar char="•"/>
            </a:pPr>
            <a:r>
              <a:rPr lang="vi-VN" sz="2500" err="1">
                <a:latin typeface="Arial"/>
                <a:cs typeface="Arial"/>
              </a:rPr>
              <a:t>Selenium</a:t>
            </a:r>
            <a:r>
              <a:rPr lang="vi-VN" sz="2500">
                <a:latin typeface="Arial"/>
                <a:cs typeface="Arial"/>
              </a:rPr>
              <a:t> IDE là một </a:t>
            </a:r>
            <a:r>
              <a:rPr lang="vi-VN" sz="2500" err="1">
                <a:latin typeface="Arial"/>
                <a:cs typeface="Arial"/>
              </a:rPr>
              <a:t>plugin</a:t>
            </a:r>
            <a:r>
              <a:rPr lang="vi-VN" sz="2500">
                <a:latin typeface="Arial"/>
                <a:cs typeface="Arial"/>
              </a:rPr>
              <a:t> cho trình duyệt mà có thể cài đặt dễ dàng như các </a:t>
            </a:r>
            <a:r>
              <a:rPr lang="vi-VN" sz="2500" err="1">
                <a:latin typeface="Arial"/>
                <a:cs typeface="Arial"/>
              </a:rPr>
              <a:t>plugin</a:t>
            </a:r>
            <a:r>
              <a:rPr lang="vi-VN" sz="2500">
                <a:latin typeface="Arial"/>
                <a:cs typeface="Arial"/>
              </a:rPr>
              <a:t> khác. Tuy nhiên, do tính đơn giản của nó, </a:t>
            </a:r>
            <a:r>
              <a:rPr lang="vi-VN" sz="2500" err="1">
                <a:latin typeface="Arial"/>
                <a:cs typeface="Arial"/>
              </a:rPr>
              <a:t>Selenium</a:t>
            </a:r>
            <a:r>
              <a:rPr lang="vi-VN" sz="2500">
                <a:latin typeface="Arial"/>
                <a:cs typeface="Arial"/>
              </a:rPr>
              <a:t> IDE chỉ nên được sử dụng như một công cụ để tạo mẫu.</a:t>
            </a:r>
          </a:p>
          <a:p>
            <a:pPr marL="565150" indent="-457200">
              <a:buFont typeface="Arial" panose="020B0604020202020204" pitchFamily="34" charset="0"/>
              <a:buChar char="•"/>
            </a:pPr>
            <a:r>
              <a:rPr lang="vi-VN" sz="2500">
                <a:latin typeface="Arial"/>
                <a:cs typeface="Arial"/>
              </a:rPr>
              <a:t>Nếu muốn tạo các </a:t>
            </a:r>
            <a:r>
              <a:rPr lang="vi-VN" sz="2500" err="1">
                <a:latin typeface="Arial"/>
                <a:cs typeface="Arial"/>
              </a:rPr>
              <a:t>test</a:t>
            </a:r>
            <a:r>
              <a:rPr lang="vi-VN" sz="2500">
                <a:latin typeface="Arial"/>
                <a:cs typeface="Arial"/>
              </a:rPr>
              <a:t> </a:t>
            </a:r>
            <a:r>
              <a:rPr lang="vi-VN" sz="2500" err="1">
                <a:latin typeface="Arial"/>
                <a:cs typeface="Arial"/>
              </a:rPr>
              <a:t>case</a:t>
            </a:r>
            <a:r>
              <a:rPr lang="vi-VN" sz="2500">
                <a:latin typeface="Arial"/>
                <a:cs typeface="Arial"/>
              </a:rPr>
              <a:t> nâng cao hơn, cần phải sử dụng </a:t>
            </a:r>
            <a:r>
              <a:rPr lang="vi-VN" sz="2500" err="1">
                <a:latin typeface="Arial"/>
                <a:cs typeface="Arial"/>
              </a:rPr>
              <a:t>Selenium</a:t>
            </a:r>
            <a:r>
              <a:rPr lang="vi-VN" sz="2500">
                <a:latin typeface="Arial"/>
                <a:cs typeface="Arial"/>
              </a:rPr>
              <a:t> RC hoặc </a:t>
            </a:r>
            <a:r>
              <a:rPr lang="vi-VN" sz="2500" err="1">
                <a:latin typeface="Arial"/>
                <a:cs typeface="Arial"/>
              </a:rPr>
              <a:t>WebDriver</a:t>
            </a:r>
            <a:r>
              <a:rPr lang="vi-VN" sz="2500">
                <a:latin typeface="Arial"/>
                <a:cs typeface="Arial"/>
              </a:rPr>
              <a:t>.</a:t>
            </a:r>
            <a:endParaRPr lang="en-US" sz="2500">
              <a:latin typeface="Arial"/>
              <a:cs typeface="Arial"/>
            </a:endParaRPr>
          </a:p>
        </p:txBody>
      </p:sp>
    </p:spTree>
    <p:extLst>
      <p:ext uri="{BB962C8B-B14F-4D97-AF65-F5344CB8AC3E}">
        <p14:creationId xmlns:p14="http://schemas.microsoft.com/office/powerpoint/2010/main" val="3535664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14</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1639873"/>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Selenium IDE - UI</a:t>
            </a: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pic>
        <p:nvPicPr>
          <p:cNvPr id="6" name="Hình ảnh 5">
            <a:extLst>
              <a:ext uri="{FF2B5EF4-FFF2-40B4-BE49-F238E27FC236}">
                <a16:creationId xmlns:a16="http://schemas.microsoft.com/office/drawing/2014/main" id="{D15509F9-CCF7-81F9-16DB-AA2C642D67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2" y="1709461"/>
            <a:ext cx="8214072" cy="4620416"/>
          </a:xfrm>
          <a:prstGeom prst="rect">
            <a:avLst/>
          </a:prstGeom>
        </p:spPr>
      </p:pic>
    </p:spTree>
    <p:extLst>
      <p:ext uri="{BB962C8B-B14F-4D97-AF65-F5344CB8AC3E}">
        <p14:creationId xmlns:p14="http://schemas.microsoft.com/office/powerpoint/2010/main" val="108692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15</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2170787"/>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Những</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hạn</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chế</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của</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Selenium IDE:</a:t>
            </a: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sp>
        <p:nvSpPr>
          <p:cNvPr id="3" name="Hộp Văn bản 2">
            <a:extLst>
              <a:ext uri="{FF2B5EF4-FFF2-40B4-BE49-F238E27FC236}">
                <a16:creationId xmlns:a16="http://schemas.microsoft.com/office/drawing/2014/main" id="{B96AD5D3-1E2D-5024-CB0F-18C787FB427D}"/>
              </a:ext>
            </a:extLst>
          </p:cNvPr>
          <p:cNvSpPr txBox="1"/>
          <p:nvPr/>
        </p:nvSpPr>
        <p:spPr>
          <a:xfrm>
            <a:off x="169945" y="1820596"/>
            <a:ext cx="8788859" cy="3170099"/>
          </a:xfrm>
          <a:prstGeom prst="rect">
            <a:avLst/>
          </a:prstGeom>
          <a:noFill/>
        </p:spPr>
        <p:txBody>
          <a:bodyPr wrap="square" lIns="91440" tIns="45720" rIns="91440" bIns="45720" anchor="t">
            <a:spAutoFit/>
          </a:bodyPr>
          <a:lstStyle/>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Không thể áp dụng các lệnh lập trình như vòng lặp, câu điều kiện</a:t>
            </a:r>
            <a:endParaRPr lang="vi-VN"/>
          </a:p>
          <a:p>
            <a:pPr marL="565150" indent="-457200">
              <a:buFont typeface="Arial" panose="020B0604020202020204" pitchFamily="34" charset="0"/>
              <a:buChar char="•"/>
            </a:pPr>
            <a:r>
              <a:rPr lang="vi-VN" sz="2500" err="1">
                <a:latin typeface="Arial"/>
                <a:cs typeface="Arial"/>
              </a:rPr>
              <a:t>Selenium</a:t>
            </a:r>
            <a:r>
              <a:rPr lang="vi-VN" sz="2500">
                <a:latin typeface="Arial"/>
                <a:cs typeface="Arial"/>
              </a:rPr>
              <a:t> IDE chỉ có thể thực thi các </a:t>
            </a:r>
            <a:r>
              <a:rPr lang="vi-VN" sz="2500" err="1">
                <a:latin typeface="Arial"/>
                <a:cs typeface="Arial"/>
              </a:rPr>
              <a:t>script</a:t>
            </a:r>
            <a:r>
              <a:rPr lang="vi-VN" sz="2500">
                <a:latin typeface="Arial"/>
                <a:cs typeface="Arial"/>
              </a:rPr>
              <a:t> được viết bằng ngôn ngữ </a:t>
            </a:r>
            <a:r>
              <a:rPr lang="vi-VN" sz="2500" err="1">
                <a:latin typeface="Arial"/>
                <a:cs typeface="Arial"/>
              </a:rPr>
              <a:t>Selenese</a:t>
            </a:r>
            <a:endParaRPr lang="vi-VN" sz="2500">
              <a:latin typeface="Arial"/>
              <a:cs typeface="Arial"/>
            </a:endParaRPr>
          </a:p>
          <a:p>
            <a:pPr marL="565150" indent="-457200">
              <a:buFont typeface="Arial" panose="020B0604020202020204" pitchFamily="34" charset="0"/>
              <a:buChar char="•"/>
            </a:pPr>
            <a:r>
              <a:rPr lang="vi-VN" sz="2500" err="1">
                <a:latin typeface="Arial"/>
                <a:cs typeface="Arial"/>
              </a:rPr>
              <a:t>Selenese</a:t>
            </a:r>
            <a:r>
              <a:rPr lang="vi-VN" sz="2500">
                <a:latin typeface="Arial"/>
                <a:cs typeface="Arial"/>
              </a:rPr>
              <a:t> là tập hợp các lệnh dùng để thử nghiệm ứng dụng </a:t>
            </a:r>
            <a:r>
              <a:rPr lang="vi-VN" sz="2500" err="1">
                <a:latin typeface="Arial"/>
                <a:cs typeface="Arial"/>
              </a:rPr>
              <a:t>web</a:t>
            </a:r>
            <a:r>
              <a:rPr lang="vi-VN" sz="2500">
                <a:latin typeface="Arial"/>
                <a:cs typeface="Arial"/>
              </a:rPr>
              <a:t> của bạn</a:t>
            </a:r>
          </a:p>
          <a:p>
            <a:pPr marL="565150" indent="-457200">
              <a:buFont typeface="Arial" panose="020B0604020202020204" pitchFamily="34" charset="0"/>
              <a:buChar char="•"/>
            </a:pPr>
            <a:r>
              <a:rPr lang="vi-VN" sz="2500">
                <a:latin typeface="Arial"/>
                <a:cs typeface="Arial"/>
              </a:rPr>
              <a:t>Khó sử dụng </a:t>
            </a:r>
            <a:r>
              <a:rPr lang="vi-VN" sz="2500" err="1">
                <a:latin typeface="Arial"/>
                <a:cs typeface="Arial"/>
              </a:rPr>
              <a:t>Selenium</a:t>
            </a:r>
            <a:r>
              <a:rPr lang="vi-VN" sz="2500">
                <a:latin typeface="Arial"/>
                <a:cs typeface="Arial"/>
              </a:rPr>
              <a:t> IDE để kiểm tra các </a:t>
            </a:r>
            <a:r>
              <a:rPr lang="vi-VN" sz="2500" err="1">
                <a:latin typeface="Arial"/>
                <a:cs typeface="Arial"/>
              </a:rPr>
              <a:t>test</a:t>
            </a:r>
            <a:r>
              <a:rPr lang="vi-VN" sz="2500">
                <a:latin typeface="Arial"/>
                <a:cs typeface="Arial"/>
              </a:rPr>
              <a:t> </a:t>
            </a:r>
            <a:r>
              <a:rPr lang="vi-VN" sz="2500" err="1">
                <a:latin typeface="Arial"/>
                <a:cs typeface="Arial"/>
              </a:rPr>
              <a:t>case</a:t>
            </a:r>
            <a:r>
              <a:rPr lang="vi-VN" sz="2500">
                <a:latin typeface="Arial"/>
                <a:cs typeface="Arial"/>
              </a:rPr>
              <a:t> phức tạp liên quan đến nội dung động</a:t>
            </a:r>
            <a:endParaRPr lang="en-US" sz="2500">
              <a:latin typeface="Arial"/>
              <a:cs typeface="Arial"/>
            </a:endParaRPr>
          </a:p>
        </p:txBody>
      </p:sp>
    </p:spTree>
    <p:extLst>
      <p:ext uri="{BB962C8B-B14F-4D97-AF65-F5344CB8AC3E}">
        <p14:creationId xmlns:p14="http://schemas.microsoft.com/office/powerpoint/2010/main" val="2504461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16</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2170787"/>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Selenium RC</a:t>
            </a: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sp>
        <p:nvSpPr>
          <p:cNvPr id="3" name="Hộp Văn bản 2">
            <a:extLst>
              <a:ext uri="{FF2B5EF4-FFF2-40B4-BE49-F238E27FC236}">
                <a16:creationId xmlns:a16="http://schemas.microsoft.com/office/drawing/2014/main" id="{B96AD5D3-1E2D-5024-CB0F-18C787FB427D}"/>
              </a:ext>
            </a:extLst>
          </p:cNvPr>
          <p:cNvSpPr txBox="1"/>
          <p:nvPr/>
        </p:nvSpPr>
        <p:spPr>
          <a:xfrm>
            <a:off x="169945" y="1644750"/>
            <a:ext cx="8788859" cy="4493538"/>
          </a:xfrm>
          <a:prstGeom prst="rect">
            <a:avLst/>
          </a:prstGeom>
          <a:noFill/>
        </p:spPr>
        <p:txBody>
          <a:bodyPr wrap="square">
            <a:spAutoFit/>
          </a:bodyPr>
          <a:lstStyle/>
          <a:p>
            <a:pPr marL="565150" indent="-457200">
              <a:buFont typeface="Arial" panose="020B0604020202020204" pitchFamily="34" charset="0"/>
              <a:buChar char="•"/>
            </a:pPr>
            <a:r>
              <a:rPr lang="vi-VN" sz="2200" err="1">
                <a:latin typeface="Arial" panose="020B0604020202020204" pitchFamily="34" charset="0"/>
                <a:cs typeface="Arial" panose="020B0604020202020204" pitchFamily="34" charset="0"/>
              </a:rPr>
              <a:t>Selenium</a:t>
            </a:r>
            <a:r>
              <a:rPr lang="vi-VN" sz="2200">
                <a:latin typeface="Arial" panose="020B0604020202020204" pitchFamily="34" charset="0"/>
                <a:cs typeface="Arial" panose="020B0604020202020204" pitchFamily="34" charset="0"/>
              </a:rPr>
              <a:t> RC là một giải pháp để thực hiện kiểm tra xuyên trình duyệt.</a:t>
            </a:r>
          </a:p>
          <a:p>
            <a:pPr marL="565150" indent="-457200">
              <a:buFont typeface="Arial" panose="020B0604020202020204" pitchFamily="34" charset="0"/>
              <a:buChar char="•"/>
            </a:pPr>
            <a:r>
              <a:rPr lang="vi-VN" sz="2200" err="1">
                <a:latin typeface="Arial" panose="020B0604020202020204" pitchFamily="34" charset="0"/>
                <a:cs typeface="Arial" panose="020B0604020202020204" pitchFamily="34" charset="0"/>
              </a:rPr>
              <a:t>Selenium</a:t>
            </a:r>
            <a:r>
              <a:rPr lang="vi-VN" sz="2200">
                <a:latin typeface="Arial" panose="020B0604020202020204" pitchFamily="34" charset="0"/>
                <a:cs typeface="Arial" panose="020B0604020202020204" pitchFamily="34" charset="0"/>
              </a:rPr>
              <a:t> RC là một máy chủ được viết bằng </a:t>
            </a:r>
            <a:r>
              <a:rPr lang="vi-VN" sz="2200" err="1">
                <a:latin typeface="Arial" panose="020B0604020202020204" pitchFamily="34" charset="0"/>
                <a:cs typeface="Arial" panose="020B0604020202020204" pitchFamily="34" charset="0"/>
              </a:rPr>
              <a:t>Java</a:t>
            </a:r>
            <a:r>
              <a:rPr lang="vi-VN" sz="2200">
                <a:latin typeface="Arial" panose="020B0604020202020204" pitchFamily="34" charset="0"/>
                <a:cs typeface="Arial" panose="020B0604020202020204" pitchFamily="34" charset="0"/>
              </a:rPr>
              <a:t>, do đó có thể chạy trên tất cả các nền tảng.</a:t>
            </a:r>
          </a:p>
          <a:p>
            <a:pPr marL="565150" indent="-457200">
              <a:buFont typeface="Arial" panose="020B0604020202020204" pitchFamily="34" charset="0"/>
              <a:buChar char="•"/>
            </a:pPr>
            <a:r>
              <a:rPr lang="vi-VN" sz="2200">
                <a:latin typeface="Arial" panose="020B0604020202020204" pitchFamily="34" charset="0"/>
                <a:cs typeface="Arial" panose="020B0604020202020204" pitchFamily="34" charset="0"/>
              </a:rPr>
              <a:t>Nó hoạt động như một </a:t>
            </a:r>
            <a:r>
              <a:rPr lang="vi-VN" sz="2200" err="1">
                <a:latin typeface="Arial" panose="020B0604020202020204" pitchFamily="34" charset="0"/>
                <a:cs typeface="Arial" panose="020B0604020202020204" pitchFamily="34" charset="0"/>
              </a:rPr>
              <a:t>proxy</a:t>
            </a:r>
            <a:r>
              <a:rPr lang="vi-VN" sz="2200">
                <a:latin typeface="Arial" panose="020B0604020202020204" pitchFamily="34" charset="0"/>
                <a:cs typeface="Arial" panose="020B0604020202020204" pitchFamily="34" charset="0"/>
              </a:rPr>
              <a:t> đối với các yêu cầu </a:t>
            </a:r>
            <a:r>
              <a:rPr lang="vi-VN" sz="2200" err="1">
                <a:latin typeface="Arial" panose="020B0604020202020204" pitchFamily="34" charset="0"/>
                <a:cs typeface="Arial" panose="020B0604020202020204" pitchFamily="34" charset="0"/>
              </a:rPr>
              <a:t>web</a:t>
            </a:r>
            <a:r>
              <a:rPr lang="vi-VN" sz="2200">
                <a:latin typeface="Arial" panose="020B0604020202020204" pitchFamily="34" charset="0"/>
                <a:cs typeface="Arial" panose="020B0604020202020204" pitchFamily="34" charset="0"/>
              </a:rPr>
              <a:t> từ các thư viện khách hàng.</a:t>
            </a:r>
          </a:p>
          <a:p>
            <a:pPr marL="565150" indent="-457200">
              <a:buFont typeface="Arial" panose="020B0604020202020204" pitchFamily="34" charset="0"/>
              <a:buChar char="•"/>
            </a:pPr>
            <a:r>
              <a:rPr lang="vi-VN" sz="2200">
                <a:latin typeface="Arial" panose="020B0604020202020204" pitchFamily="34" charset="0"/>
                <a:cs typeface="Arial" panose="020B0604020202020204" pitchFamily="34" charset="0"/>
              </a:rPr>
              <a:t>Có các thư viện khách hàng cho nhiều ngôn ngữ lập trình phổ biến.</a:t>
            </a:r>
          </a:p>
          <a:p>
            <a:pPr marL="565150" indent="-457200">
              <a:buFont typeface="Arial" panose="020B0604020202020204" pitchFamily="34" charset="0"/>
              <a:buChar char="•"/>
            </a:pPr>
            <a:r>
              <a:rPr lang="vi-VN" sz="2200" err="1">
                <a:latin typeface="Arial" panose="020B0604020202020204" pitchFamily="34" charset="0"/>
                <a:cs typeface="Arial" panose="020B0604020202020204" pitchFamily="34" charset="0"/>
              </a:rPr>
              <a:t>Selenium</a:t>
            </a:r>
            <a:r>
              <a:rPr lang="vi-VN" sz="2200">
                <a:latin typeface="Arial" panose="020B0604020202020204" pitchFamily="34" charset="0"/>
                <a:cs typeface="Arial" panose="020B0604020202020204" pitchFamily="34" charset="0"/>
              </a:rPr>
              <a:t> RC đóng gói </a:t>
            </a:r>
            <a:r>
              <a:rPr lang="vi-VN" sz="2200" err="1">
                <a:latin typeface="Arial" panose="020B0604020202020204" pitchFamily="34" charset="0"/>
                <a:cs typeface="Arial" panose="020B0604020202020204" pitchFamily="34" charset="0"/>
              </a:rPr>
              <a:t>Selenium</a:t>
            </a:r>
            <a:r>
              <a:rPr lang="vi-VN" sz="2200">
                <a:latin typeface="Arial" panose="020B0604020202020204" pitchFamily="34" charset="0"/>
                <a:cs typeface="Arial" panose="020B0604020202020204" pitchFamily="34" charset="0"/>
              </a:rPr>
              <a:t> </a:t>
            </a:r>
            <a:r>
              <a:rPr lang="vi-VN" sz="2200" err="1">
                <a:latin typeface="Arial" panose="020B0604020202020204" pitchFamily="34" charset="0"/>
                <a:cs typeface="Arial" panose="020B0604020202020204" pitchFamily="34" charset="0"/>
              </a:rPr>
              <a:t>Core</a:t>
            </a:r>
            <a:r>
              <a:rPr lang="vi-VN" sz="2200">
                <a:latin typeface="Arial" panose="020B0604020202020204" pitchFamily="34" charset="0"/>
                <a:cs typeface="Arial" panose="020B0604020202020204" pitchFamily="34" charset="0"/>
              </a:rPr>
              <a:t> và tự động nạp vào trình duyệt.</a:t>
            </a:r>
          </a:p>
          <a:p>
            <a:pPr marL="565150" indent="-457200">
              <a:buFont typeface="Arial" panose="020B0604020202020204" pitchFamily="34" charset="0"/>
              <a:buChar char="•"/>
            </a:pPr>
            <a:r>
              <a:rPr lang="vi-VN" sz="2200">
                <a:latin typeface="Arial" panose="020B0604020202020204" pitchFamily="34" charset="0"/>
                <a:cs typeface="Arial" panose="020B0604020202020204" pitchFamily="34" charset="0"/>
              </a:rPr>
              <a:t>Đây là công cụ kiểm thử </a:t>
            </a:r>
            <a:r>
              <a:rPr lang="vi-VN" sz="2200" err="1">
                <a:latin typeface="Arial" panose="020B0604020202020204" pitchFamily="34" charset="0"/>
                <a:cs typeface="Arial" panose="020B0604020202020204" pitchFamily="34" charset="0"/>
              </a:rPr>
              <a:t>web</a:t>
            </a:r>
            <a:r>
              <a:rPr lang="vi-VN" sz="2200">
                <a:latin typeface="Arial" panose="020B0604020202020204" pitchFamily="34" charset="0"/>
                <a:cs typeface="Arial" panose="020B0604020202020204" pitchFamily="34" charset="0"/>
              </a:rPr>
              <a:t> tự động đầu tiên cho phép người dùng sử dụng ngôn ngữ lập trình ưa thích.</a:t>
            </a:r>
          </a:p>
          <a:p>
            <a:pPr marL="565150" indent="-457200">
              <a:buFont typeface="Arial" panose="020B0604020202020204" pitchFamily="34" charset="0"/>
              <a:buChar char="•"/>
            </a:pPr>
            <a:r>
              <a:rPr lang="vi-VN" sz="2200" err="1">
                <a:latin typeface="Arial" panose="020B0604020202020204" pitchFamily="34" charset="0"/>
                <a:cs typeface="Arial" panose="020B0604020202020204" pitchFamily="34" charset="0"/>
              </a:rPr>
              <a:t>Selenium</a:t>
            </a:r>
            <a:r>
              <a:rPr lang="vi-VN" sz="2200">
                <a:latin typeface="Arial" panose="020B0604020202020204" pitchFamily="34" charset="0"/>
                <a:cs typeface="Arial" panose="020B0604020202020204" pitchFamily="34" charset="0"/>
              </a:rPr>
              <a:t> RC có tích hợp Bộ tạo kết quả kiểm thử.</a:t>
            </a:r>
            <a:endParaRPr 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9442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Hình ảnh 10">
            <a:extLst>
              <a:ext uri="{FF2B5EF4-FFF2-40B4-BE49-F238E27FC236}">
                <a16:creationId xmlns:a16="http://schemas.microsoft.com/office/drawing/2014/main" id="{1D24DC0B-CCB7-2718-39D6-5273AA253C51}"/>
              </a:ext>
            </a:extLst>
          </p:cNvPr>
          <p:cNvPicPr>
            <a:picLocks noChangeAspect="1"/>
          </p:cNvPicPr>
          <p:nvPr/>
        </p:nvPicPr>
        <p:blipFill>
          <a:blip r:embed="rId3"/>
          <a:stretch>
            <a:fillRect/>
          </a:stretch>
        </p:blipFill>
        <p:spPr>
          <a:xfrm>
            <a:off x="3089030" y="967479"/>
            <a:ext cx="4753707" cy="5355290"/>
          </a:xfrm>
          <a:prstGeom prst="rect">
            <a:avLst/>
          </a:prstGeom>
        </p:spPr>
      </p:pic>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17</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20"/>
            <a:ext cx="5562639" cy="1639873"/>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Selenium </a:t>
            </a:r>
            <a:r>
              <a:rPr lang="en-US" sz="3000" b="1" kern="0">
                <a:solidFill>
                  <a:srgbClr val="000000"/>
                </a:solidFill>
                <a:latin typeface="Arial" panose="020B0604020202020204" pitchFamily="34" charset="0"/>
                <a:cs typeface="Arial" panose="020B0604020202020204" pitchFamily="34" charset="0"/>
                <a:sym typeface="Antic Slab"/>
              </a:rPr>
              <a:t>RC Structure</a:t>
            </a: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spTree>
    <p:extLst>
      <p:ext uri="{BB962C8B-B14F-4D97-AF65-F5344CB8AC3E}">
        <p14:creationId xmlns:p14="http://schemas.microsoft.com/office/powerpoint/2010/main" val="1966609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18</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2701702"/>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Selenium WebDriver</a:t>
            </a: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sp>
        <p:nvSpPr>
          <p:cNvPr id="3" name="Hộp Văn bản 2">
            <a:extLst>
              <a:ext uri="{FF2B5EF4-FFF2-40B4-BE49-F238E27FC236}">
                <a16:creationId xmlns:a16="http://schemas.microsoft.com/office/drawing/2014/main" id="{B96AD5D3-1E2D-5024-CB0F-18C787FB427D}"/>
              </a:ext>
            </a:extLst>
          </p:cNvPr>
          <p:cNvSpPr txBox="1"/>
          <p:nvPr/>
        </p:nvSpPr>
        <p:spPr>
          <a:xfrm>
            <a:off x="169945" y="1644750"/>
            <a:ext cx="8788859" cy="3554819"/>
          </a:xfrm>
          <a:prstGeom prst="rect">
            <a:avLst/>
          </a:prstGeom>
          <a:noFill/>
        </p:spPr>
        <p:txBody>
          <a:bodyPr wrap="square">
            <a:spAutoFit/>
          </a:bodyPr>
          <a:lstStyle/>
          <a:p>
            <a:pPr marL="565150" indent="-457200">
              <a:buFont typeface="Arial" panose="020B0604020202020204" pitchFamily="34" charset="0"/>
              <a:buChar char="•"/>
            </a:pPr>
            <a:r>
              <a:rPr lang="vi-VN" sz="2500" err="1">
                <a:latin typeface="Arial" panose="020B0604020202020204" pitchFamily="34" charset="0"/>
                <a:cs typeface="Arial" panose="020B0604020202020204" pitchFamily="34" charset="0"/>
              </a:rPr>
              <a:t>WebDriver</a:t>
            </a:r>
            <a:r>
              <a:rPr lang="vi-VN" sz="2500">
                <a:latin typeface="Arial" panose="020B0604020202020204" pitchFamily="34" charset="0"/>
                <a:cs typeface="Arial" panose="020B0604020202020204" pitchFamily="34" charset="0"/>
              </a:rPr>
              <a:t> là một công cụ dùng để kiểm thử các ứng dụng </a:t>
            </a:r>
            <a:r>
              <a:rPr lang="vi-VN" sz="2500" err="1">
                <a:latin typeface="Arial" panose="020B0604020202020204" pitchFamily="34" charset="0"/>
                <a:cs typeface="Arial" panose="020B0604020202020204" pitchFamily="34" charset="0"/>
              </a:rPr>
              <a:t>web</a:t>
            </a:r>
            <a:r>
              <a:rPr lang="vi-VN" sz="2500">
                <a:latin typeface="Arial" panose="020B0604020202020204" pitchFamily="34" charset="0"/>
                <a:cs typeface="Arial" panose="020B0604020202020204" pitchFamily="34" charset="0"/>
              </a:rPr>
              <a:t> trên các trình duyệt khác nhau bằng các ngôn ngữ lập trình.</a:t>
            </a:r>
          </a:p>
          <a:p>
            <a:pPr marL="565150" indent="-457200">
              <a:buFont typeface="Arial" panose="020B0604020202020204" pitchFamily="34" charset="0"/>
              <a:buChar char="•"/>
            </a:pPr>
            <a:r>
              <a:rPr lang="vi-VN" sz="2500" err="1">
                <a:latin typeface="Arial" panose="020B0604020202020204" pitchFamily="34" charset="0"/>
                <a:cs typeface="Arial" panose="020B0604020202020204" pitchFamily="34" charset="0"/>
              </a:rPr>
              <a:t>WebDriver</a:t>
            </a:r>
            <a:r>
              <a:rPr lang="vi-VN" sz="2500">
                <a:latin typeface="Arial" panose="020B0604020202020204" pitchFamily="34" charset="0"/>
                <a:cs typeface="Arial" panose="020B0604020202020204" pitchFamily="34" charset="0"/>
              </a:rPr>
              <a:t> nhanh hơn </a:t>
            </a: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 RC do có kiến trúc đơn giản hơn.</a:t>
            </a:r>
          </a:p>
          <a:p>
            <a:pPr marL="565150" indent="-457200">
              <a:buFont typeface="Arial" panose="020B0604020202020204" pitchFamily="34" charset="0"/>
              <a:buChar char="•"/>
            </a:pPr>
            <a:r>
              <a:rPr lang="vi-VN" sz="2500" err="1">
                <a:latin typeface="Arial" panose="020B0604020202020204" pitchFamily="34" charset="0"/>
                <a:cs typeface="Arial" panose="020B0604020202020204" pitchFamily="34" charset="0"/>
              </a:rPr>
              <a:t>WebDriver</a:t>
            </a:r>
            <a:r>
              <a:rPr lang="vi-VN" sz="2500">
                <a:latin typeface="Arial" panose="020B0604020202020204" pitchFamily="34" charset="0"/>
                <a:cs typeface="Arial" panose="020B0604020202020204" pitchFamily="34" charset="0"/>
              </a:rPr>
              <a:t> trực tiếp giao tiếp với trình duyệt, trong khi </a:t>
            </a: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 RC cần sự hỗ trợ của </a:t>
            </a: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 RC Server.</a:t>
            </a:r>
          </a:p>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API của </a:t>
            </a:r>
            <a:r>
              <a:rPr lang="vi-VN" sz="2500" err="1">
                <a:latin typeface="Arial" panose="020B0604020202020204" pitchFamily="34" charset="0"/>
                <a:cs typeface="Arial" panose="020B0604020202020204" pitchFamily="34" charset="0"/>
              </a:rPr>
              <a:t>WebDriver</a:t>
            </a:r>
            <a:r>
              <a:rPr lang="vi-VN" sz="2500">
                <a:latin typeface="Arial" panose="020B0604020202020204" pitchFamily="34" charset="0"/>
                <a:cs typeface="Arial" panose="020B0604020202020204" pitchFamily="34" charset="0"/>
              </a:rPr>
              <a:t> gọn gàng hơn so với API của </a:t>
            </a: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 RC.</a:t>
            </a:r>
            <a:endParaRPr lang="en-US" sz="25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1453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Selenium WebDriver?">
            <a:extLst>
              <a:ext uri="{FF2B5EF4-FFF2-40B4-BE49-F238E27FC236}">
                <a16:creationId xmlns:a16="http://schemas.microsoft.com/office/drawing/2014/main" id="{D9FDB795-681E-8E57-D3FA-D3FA621D1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899" y="1170672"/>
            <a:ext cx="5806952" cy="50364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19</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2701702"/>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Selenium WebDriver</a:t>
            </a: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spTree>
    <p:extLst>
      <p:ext uri="{BB962C8B-B14F-4D97-AF65-F5344CB8AC3E}">
        <p14:creationId xmlns:p14="http://schemas.microsoft.com/office/powerpoint/2010/main" val="4199876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a:xfrm>
            <a:off x="581306" y="152524"/>
            <a:ext cx="8214072" cy="510111"/>
          </a:xfrm>
        </p:spPr>
        <p:txBody>
          <a:bodyPr>
            <a:normAutofit/>
          </a:bodyPr>
          <a:lstStyle/>
          <a:p>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Nội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dung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báo</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cáo</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b="1" smtClean="0"/>
              <a:pPr/>
              <a:t>2</a:t>
            </a:fld>
            <a:endParaRPr lang="en-US" b="1"/>
          </a:p>
        </p:txBody>
      </p:sp>
      <p:sp>
        <p:nvSpPr>
          <p:cNvPr id="6" name="Chỗ dành sẵn cho Nội dung 5">
            <a:extLst>
              <a:ext uri="{FF2B5EF4-FFF2-40B4-BE49-F238E27FC236}">
                <a16:creationId xmlns:a16="http://schemas.microsoft.com/office/drawing/2014/main" id="{3AA5CF66-EB59-B0E8-3804-9673CEC8262C}"/>
              </a:ext>
            </a:extLst>
          </p:cNvPr>
          <p:cNvSpPr>
            <a:spLocks noGrp="1"/>
          </p:cNvSpPr>
          <p:nvPr>
            <p:ph idx="1"/>
          </p:nvPr>
        </p:nvSpPr>
        <p:spPr/>
        <p:txBody>
          <a:bodyPr/>
          <a:lstStyle/>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Phần I: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Giới</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thiệu</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kiến</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thức</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nền</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tảng</a:t>
            </a:r>
            <a:endPar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Phần II:</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Tổng</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quan</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về</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Selenium</a:t>
            </a: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Phần</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III: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Kịch</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bản</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tấn</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công</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và</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bảo</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mật</a:t>
            </a:r>
            <a:endPar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lang="en-US" sz="3200" b="1" err="1">
                <a:solidFill>
                  <a:prstClr val="black"/>
                </a:solidFill>
              </a:rPr>
              <a:t>Phần</a:t>
            </a:r>
            <a:r>
              <a:rPr lang="en-US" sz="3200" b="1">
                <a:solidFill>
                  <a:prstClr val="black"/>
                </a:solidFill>
              </a:rPr>
              <a:t> IV: </a:t>
            </a:r>
            <a:r>
              <a:rPr lang="en-US" sz="3200" b="1" err="1">
                <a:solidFill>
                  <a:prstClr val="black"/>
                </a:solidFill>
              </a:rPr>
              <a:t>Kết</a:t>
            </a:r>
            <a:r>
              <a:rPr lang="en-US" sz="3200" b="1">
                <a:solidFill>
                  <a:prstClr val="black"/>
                </a:solidFill>
              </a:rPr>
              <a:t> </a:t>
            </a:r>
            <a:r>
              <a:rPr lang="en-US" sz="3200" b="1" err="1">
                <a:solidFill>
                  <a:prstClr val="black"/>
                </a:solidFill>
              </a:rPr>
              <a:t>luận</a:t>
            </a:r>
            <a:endPar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indent="0">
              <a:buNone/>
            </a:pPr>
            <a:endParaRPr lang="en-US"/>
          </a:p>
        </p:txBody>
      </p:sp>
    </p:spTree>
    <p:extLst>
      <p:ext uri="{BB962C8B-B14F-4D97-AF65-F5344CB8AC3E}">
        <p14:creationId xmlns:p14="http://schemas.microsoft.com/office/powerpoint/2010/main" val="3630832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20</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2701702"/>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Selenium Grid</a:t>
            </a: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sp>
        <p:nvSpPr>
          <p:cNvPr id="3" name="Hộp Văn bản 2">
            <a:extLst>
              <a:ext uri="{FF2B5EF4-FFF2-40B4-BE49-F238E27FC236}">
                <a16:creationId xmlns:a16="http://schemas.microsoft.com/office/drawing/2014/main" id="{B96AD5D3-1E2D-5024-CB0F-18C787FB427D}"/>
              </a:ext>
            </a:extLst>
          </p:cNvPr>
          <p:cNvSpPr txBox="1"/>
          <p:nvPr/>
        </p:nvSpPr>
        <p:spPr>
          <a:xfrm>
            <a:off x="169945" y="1644750"/>
            <a:ext cx="8788859" cy="3939540"/>
          </a:xfrm>
          <a:prstGeom prst="rect">
            <a:avLst/>
          </a:prstGeom>
          <a:noFill/>
        </p:spPr>
        <p:txBody>
          <a:bodyPr wrap="square">
            <a:spAutoFit/>
          </a:bodyPr>
          <a:lstStyle/>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Đây là công cụ mới nhất trong hệ sinh thái </a:t>
            </a: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a:t>
            </a:r>
          </a:p>
          <a:p>
            <a:pPr marL="565150" indent="-457200">
              <a:buFont typeface="Arial" panose="020B0604020202020204" pitchFamily="34" charset="0"/>
              <a:buChar char="•"/>
            </a:pP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Grid</a:t>
            </a:r>
            <a:r>
              <a:rPr lang="vi-VN" sz="2500">
                <a:latin typeface="Arial" panose="020B0604020202020204" pitchFamily="34" charset="0"/>
                <a:cs typeface="Arial" panose="020B0604020202020204" pitchFamily="34" charset="0"/>
              </a:rPr>
              <a:t> có thể được sử dụng để thực thi cùng một hoặc các </a:t>
            </a:r>
            <a:r>
              <a:rPr lang="vi-VN" sz="2500" err="1">
                <a:latin typeface="Arial" panose="020B0604020202020204" pitchFamily="34" charset="0"/>
                <a:cs typeface="Arial" panose="020B0604020202020204" pitchFamily="34" charset="0"/>
              </a:rPr>
              <a:t>test</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script</a:t>
            </a:r>
            <a:r>
              <a:rPr lang="vi-VN" sz="2500">
                <a:latin typeface="Arial" panose="020B0604020202020204" pitchFamily="34" charset="0"/>
                <a:cs typeface="Arial" panose="020B0604020202020204" pitchFamily="34" charset="0"/>
              </a:rPr>
              <a:t> khác nhau trên nhiều nền tảng và trình duyệt cùng một lúc, nhằm đạt được phân phối </a:t>
            </a:r>
            <a:r>
              <a:rPr lang="vi-VN" sz="2500" err="1">
                <a:latin typeface="Arial" panose="020B0604020202020204" pitchFamily="34" charset="0"/>
                <a:cs typeface="Arial" panose="020B0604020202020204" pitchFamily="34" charset="0"/>
              </a:rPr>
              <a:t>test</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execution</a:t>
            </a:r>
            <a:r>
              <a:rPr lang="vi-VN" sz="2500">
                <a:latin typeface="Arial" panose="020B0604020202020204" pitchFamily="34" charset="0"/>
                <a:cs typeface="Arial" panose="020B0604020202020204" pitchFamily="34" charset="0"/>
              </a:rPr>
              <a:t> và tiết kiệm thời gian thực thi đáng kể.</a:t>
            </a:r>
          </a:p>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Nói một cách đơn giản, </a:t>
            </a: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Grid</a:t>
            </a:r>
            <a:r>
              <a:rPr lang="vi-VN" sz="2500">
                <a:latin typeface="Arial" panose="020B0604020202020204" pitchFamily="34" charset="0"/>
                <a:cs typeface="Arial" panose="020B0604020202020204" pitchFamily="34" charset="0"/>
              </a:rPr>
              <a:t> được sử dụng để thực hiện các bài </a:t>
            </a:r>
            <a:r>
              <a:rPr lang="vi-VN" sz="2500" err="1">
                <a:latin typeface="Arial" panose="020B0604020202020204" pitchFamily="34" charset="0"/>
                <a:cs typeface="Arial" panose="020B0604020202020204" pitchFamily="34" charset="0"/>
              </a:rPr>
              <a:t>test</a:t>
            </a:r>
            <a:r>
              <a:rPr lang="vi-VN" sz="2500">
                <a:latin typeface="Arial" panose="020B0604020202020204" pitchFamily="34" charset="0"/>
                <a:cs typeface="Arial" panose="020B0604020202020204" pitchFamily="34" charset="0"/>
              </a:rPr>
              <a:t> song </a:t>
            </a:r>
            <a:r>
              <a:rPr lang="vi-VN" sz="2500" err="1">
                <a:latin typeface="Arial" panose="020B0604020202020204" pitchFamily="34" charset="0"/>
                <a:cs typeface="Arial" panose="020B0604020202020204" pitchFamily="34" charset="0"/>
              </a:rPr>
              <a:t>song</a:t>
            </a:r>
            <a:r>
              <a:rPr lang="vi-VN" sz="2500">
                <a:latin typeface="Arial" panose="020B0604020202020204" pitchFamily="34" charset="0"/>
                <a:cs typeface="Arial" panose="020B0604020202020204" pitchFamily="34" charset="0"/>
              </a:rPr>
              <a:t>.</a:t>
            </a:r>
          </a:p>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Nhờ đó, có thể tiết kiệm được rất nhiều thời gian so với việc chạy các bài </a:t>
            </a:r>
            <a:r>
              <a:rPr lang="vi-VN" sz="2500" err="1">
                <a:latin typeface="Arial" panose="020B0604020202020204" pitchFamily="34" charset="0"/>
                <a:cs typeface="Arial" panose="020B0604020202020204" pitchFamily="34" charset="0"/>
              </a:rPr>
              <a:t>test</a:t>
            </a:r>
            <a:r>
              <a:rPr lang="vi-VN" sz="2500">
                <a:latin typeface="Arial" panose="020B0604020202020204" pitchFamily="34" charset="0"/>
                <a:cs typeface="Arial" panose="020B0604020202020204" pitchFamily="34" charset="0"/>
              </a:rPr>
              <a:t> tuần tự trên từng nền tảng và trình duyệt.</a:t>
            </a:r>
            <a:endParaRPr lang="en-US" sz="25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6354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E69CB8C-E142-D614-7B0E-0D4EE7D16F75}"/>
              </a:ext>
            </a:extLst>
          </p:cNvPr>
          <p:cNvSpPr>
            <a:spLocks noGrp="1"/>
          </p:cNvSpPr>
          <p:nvPr>
            <p:ph type="title"/>
          </p:nvPr>
        </p:nvSpPr>
        <p:spPr>
          <a:xfrm>
            <a:off x="581306" y="152524"/>
            <a:ext cx="8214072" cy="510111"/>
          </a:xfrm>
        </p:spPr>
        <p:txBody>
          <a:bodyPr/>
          <a:lstStyle/>
          <a:p>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Nội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dung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báo</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cáo</a:t>
            </a:r>
            <a:endParaRPr lang="en-US"/>
          </a:p>
        </p:txBody>
      </p:sp>
      <p:sp>
        <p:nvSpPr>
          <p:cNvPr id="3" name="Chỗ dành sẵn cho Nội dung 2">
            <a:extLst>
              <a:ext uri="{FF2B5EF4-FFF2-40B4-BE49-F238E27FC236}">
                <a16:creationId xmlns:a16="http://schemas.microsoft.com/office/drawing/2014/main" id="{4A4B9A5A-E140-D80C-35C1-1A5B83FBA8F6}"/>
              </a:ext>
            </a:extLst>
          </p:cNvPr>
          <p:cNvSpPr>
            <a:spLocks noGrp="1"/>
          </p:cNvSpPr>
          <p:nvPr>
            <p:ph idx="1"/>
          </p:nvPr>
        </p:nvSpPr>
        <p:spPr/>
        <p:txBody>
          <a:bodyPr/>
          <a:lstStyle/>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Phần I: Giới thiệu kiến thức nền tảng</a:t>
            </a: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Phần II:</a:t>
            </a:r>
            <a:r>
              <a:rPr kumimoji="0" lang="en-US"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 </a:t>
            </a:r>
            <a:r>
              <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Tổng quan về </a:t>
            </a:r>
            <a:r>
              <a:rPr kumimoji="0" lang="vi-VN" sz="3200" b="1" i="0" u="none" strike="noStrike" kern="1200" cap="none" spc="0" normalizeH="0" baseline="0" noProof="0" err="1">
                <a:ln>
                  <a:noFill/>
                </a:ln>
                <a:effectLst/>
                <a:uLnTx/>
                <a:uFillTx/>
                <a:latin typeface="Arial" panose="020B0604020202020204" pitchFamily="34" charset="0"/>
                <a:ea typeface="+mn-ea"/>
                <a:cs typeface="Arial" panose="020B0604020202020204" pitchFamily="34" charset="0"/>
              </a:rPr>
              <a:t>Selenium</a:t>
            </a:r>
            <a:endPar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Phần III: Kịch bản tấn công và bảo mật</a:t>
            </a:r>
            <a:endParaRPr kumimoji="0" lang="en-US"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a:p>
            <a:pPr marL="292735" indent="-292735" defTabSz="385571">
              <a:spcBef>
                <a:spcPts val="2700"/>
              </a:spcBef>
              <a:defRPr sz="1800"/>
            </a:pPr>
            <a:r>
              <a:rPr lang="en-US" sz="3200" b="1" err="1">
                <a:solidFill>
                  <a:prstClr val="black"/>
                </a:solidFill>
              </a:rPr>
              <a:t>Phần</a:t>
            </a:r>
            <a:r>
              <a:rPr lang="en-US" sz="3200" b="1">
                <a:solidFill>
                  <a:prstClr val="black"/>
                </a:solidFill>
              </a:rPr>
              <a:t> IV: </a:t>
            </a:r>
            <a:r>
              <a:rPr lang="en-US" sz="3200" b="1" err="1">
                <a:solidFill>
                  <a:prstClr val="black"/>
                </a:solidFill>
              </a:rPr>
              <a:t>Kết</a:t>
            </a:r>
            <a:r>
              <a:rPr lang="en-US" sz="3200" b="1">
                <a:solidFill>
                  <a:prstClr val="black"/>
                </a:solidFill>
              </a:rPr>
              <a:t> </a:t>
            </a:r>
            <a:r>
              <a:rPr lang="en-US" sz="3200" b="1" err="1">
                <a:solidFill>
                  <a:prstClr val="black"/>
                </a:solidFill>
              </a:rPr>
              <a:t>luận</a:t>
            </a:r>
            <a:endPar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endPar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endParaRPr kumimoji="0" lang="vi-VN"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4" name="Chỗ dành sẵn cho Số hiệu Bản chiếu 3">
            <a:extLst>
              <a:ext uri="{FF2B5EF4-FFF2-40B4-BE49-F238E27FC236}">
                <a16:creationId xmlns:a16="http://schemas.microsoft.com/office/drawing/2014/main" id="{63BBB889-99F8-9BE9-5405-8ECDB8487E19}"/>
              </a:ext>
            </a:extLst>
          </p:cNvPr>
          <p:cNvSpPr>
            <a:spLocks noGrp="1"/>
          </p:cNvSpPr>
          <p:nvPr>
            <p:ph type="sldNum" sz="quarter" idx="12"/>
          </p:nvPr>
        </p:nvSpPr>
        <p:spPr/>
        <p:txBody>
          <a:bodyPr/>
          <a:lstStyle/>
          <a:p>
            <a:fld id="{B487F271-60DF-4592-BB7F-B45BB4441AA9}" type="slidenum">
              <a:rPr lang="en-US" smtClean="0"/>
              <a:pPr/>
              <a:t>21</a:t>
            </a:fld>
            <a:endParaRPr lang="en-US"/>
          </a:p>
        </p:txBody>
      </p:sp>
    </p:spTree>
    <p:extLst>
      <p:ext uri="{BB962C8B-B14F-4D97-AF65-F5344CB8AC3E}">
        <p14:creationId xmlns:p14="http://schemas.microsoft.com/office/powerpoint/2010/main" val="2180083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III: Kịch bản tấn công và bảo mật</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22</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7" y="987219"/>
            <a:ext cx="7450054" cy="2701702"/>
          </a:xfrm>
          <a:prstGeom prst="rect">
            <a:avLst/>
          </a:prstGeom>
          <a:noFill/>
        </p:spPr>
        <p:txBody>
          <a:bodyPr wrap="square" lIns="91440" tIns="45720" rIns="91440" bIns="45720" anchor="t">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a:cs typeface="Arial"/>
                <a:sym typeface="Antic Slab"/>
              </a:rPr>
              <a:t>Kịch</a:t>
            </a:r>
            <a:r>
              <a:rPr kumimoji="0" lang="en-US" sz="3000" b="1" i="0" u="none" strike="noStrike" kern="0" cap="none" spc="0" normalizeH="0" baseline="0" noProof="0">
                <a:ln>
                  <a:noFill/>
                </a:ln>
                <a:solidFill>
                  <a:srgbClr val="000000"/>
                </a:solidFill>
                <a:effectLst/>
                <a:uLnTx/>
                <a:uFillTx/>
                <a:latin typeface="Arial"/>
                <a:cs typeface="Arial"/>
                <a:sym typeface="Antic Slab"/>
              </a:rPr>
              <a:t> </a:t>
            </a:r>
            <a:r>
              <a:rPr kumimoji="0" lang="en-US" sz="3000" b="1" i="0" u="none" strike="noStrike" kern="0" cap="none" spc="0" normalizeH="0" baseline="0" noProof="0" err="1">
                <a:ln>
                  <a:noFill/>
                </a:ln>
                <a:solidFill>
                  <a:srgbClr val="000000"/>
                </a:solidFill>
                <a:effectLst/>
                <a:uLnTx/>
                <a:uFillTx/>
                <a:latin typeface="Arial"/>
                <a:cs typeface="Arial"/>
                <a:sym typeface="Antic Slab"/>
              </a:rPr>
              <a:t>bản</a:t>
            </a:r>
            <a:r>
              <a:rPr lang="en-US" sz="3000" b="1" kern="0">
                <a:solidFill>
                  <a:srgbClr val="000000"/>
                </a:solidFill>
                <a:latin typeface="Arial"/>
                <a:cs typeface="Arial"/>
                <a:sym typeface="Antic Slab"/>
              </a:rPr>
              <a:t> 1</a:t>
            </a:r>
            <a:r>
              <a:rPr kumimoji="0" lang="en-US" sz="3000" b="1" i="0" u="none" strike="noStrike" kern="0" cap="none" spc="0" normalizeH="0" baseline="0" noProof="0">
                <a:ln>
                  <a:noFill/>
                </a:ln>
                <a:solidFill>
                  <a:srgbClr val="000000"/>
                </a:solidFill>
                <a:effectLst/>
                <a:uLnTx/>
                <a:uFillTx/>
                <a:latin typeface="Arial"/>
                <a:cs typeface="Arial"/>
                <a:sym typeface="Antic Slab"/>
              </a:rPr>
              <a:t>:</a:t>
            </a:r>
            <a:r>
              <a:rPr lang="en-US" sz="3000" b="1" kern="0">
                <a:solidFill>
                  <a:srgbClr val="000000"/>
                </a:solidFill>
                <a:latin typeface="Arial"/>
                <a:cs typeface="Arial"/>
                <a:sym typeface="Antic Slab"/>
              </a:rPr>
              <a:t> Path Traversal</a:t>
            </a: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pic>
        <p:nvPicPr>
          <p:cNvPr id="6" name="Hình ảnh 5" descr="Ảnh có chứa văn bản, ảnh chụp màn hình, Phông chữ&#10;&#10;Mô tả được tự động tạo">
            <a:extLst>
              <a:ext uri="{FF2B5EF4-FFF2-40B4-BE49-F238E27FC236}">
                <a16:creationId xmlns:a16="http://schemas.microsoft.com/office/drawing/2014/main" id="{9A858188-E694-FD42-6778-EEEC9E7467BE}"/>
              </a:ext>
            </a:extLst>
          </p:cNvPr>
          <p:cNvPicPr>
            <a:picLocks noChangeAspect="1"/>
          </p:cNvPicPr>
          <p:nvPr/>
        </p:nvPicPr>
        <p:blipFill>
          <a:blip r:embed="rId3"/>
          <a:stretch>
            <a:fillRect/>
          </a:stretch>
        </p:blipFill>
        <p:spPr>
          <a:xfrm>
            <a:off x="2830570" y="1552071"/>
            <a:ext cx="6315483" cy="2674053"/>
          </a:xfrm>
          <a:prstGeom prst="rect">
            <a:avLst/>
          </a:prstGeom>
        </p:spPr>
      </p:pic>
      <p:pic>
        <p:nvPicPr>
          <p:cNvPr id="5" name="Hình ảnh 4" descr="Ảnh có chứa văn bản, ảnh chụp màn hình, Phông chữ&#10;&#10;Mô tả được tự động tạo">
            <a:extLst>
              <a:ext uri="{FF2B5EF4-FFF2-40B4-BE49-F238E27FC236}">
                <a16:creationId xmlns:a16="http://schemas.microsoft.com/office/drawing/2014/main" id="{E3E50339-09B7-4AF4-88B7-544E6B9DB014}"/>
              </a:ext>
            </a:extLst>
          </p:cNvPr>
          <p:cNvPicPr>
            <a:picLocks noChangeAspect="1"/>
          </p:cNvPicPr>
          <p:nvPr/>
        </p:nvPicPr>
        <p:blipFill>
          <a:blip r:embed="rId4"/>
          <a:stretch>
            <a:fillRect/>
          </a:stretch>
        </p:blipFill>
        <p:spPr>
          <a:xfrm>
            <a:off x="171500" y="4320536"/>
            <a:ext cx="3899866" cy="2166565"/>
          </a:xfrm>
          <a:prstGeom prst="rect">
            <a:avLst/>
          </a:prstGeom>
        </p:spPr>
      </p:pic>
    </p:spTree>
    <p:extLst>
      <p:ext uri="{BB962C8B-B14F-4D97-AF65-F5344CB8AC3E}">
        <p14:creationId xmlns:p14="http://schemas.microsoft.com/office/powerpoint/2010/main" val="3133528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III: Kịch bản tấn công và bảo mật</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23</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7" y="987219"/>
            <a:ext cx="7450054" cy="2701702"/>
          </a:xfrm>
          <a:prstGeom prst="rect">
            <a:avLst/>
          </a:prstGeom>
          <a:noFill/>
        </p:spPr>
        <p:txBody>
          <a:bodyPr wrap="square" lIns="91440" tIns="45720" rIns="91440" bIns="45720" anchor="t">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a:cs typeface="Arial"/>
                <a:sym typeface="Antic Slab"/>
              </a:rPr>
              <a:t>Kịch</a:t>
            </a:r>
            <a:r>
              <a:rPr kumimoji="0" lang="en-US" sz="3000" b="1" i="0" u="none" strike="noStrike" kern="0" cap="none" spc="0" normalizeH="0" baseline="0" noProof="0">
                <a:ln>
                  <a:noFill/>
                </a:ln>
                <a:solidFill>
                  <a:srgbClr val="000000"/>
                </a:solidFill>
                <a:effectLst/>
                <a:uLnTx/>
                <a:uFillTx/>
                <a:latin typeface="Arial"/>
                <a:cs typeface="Arial"/>
                <a:sym typeface="Antic Slab"/>
              </a:rPr>
              <a:t> </a:t>
            </a:r>
            <a:r>
              <a:rPr kumimoji="0" lang="en-US" sz="3000" b="1" i="0" u="none" strike="noStrike" kern="0" cap="none" spc="0" normalizeH="0" baseline="0" noProof="0" err="1">
                <a:ln>
                  <a:noFill/>
                </a:ln>
                <a:solidFill>
                  <a:srgbClr val="000000"/>
                </a:solidFill>
                <a:effectLst/>
                <a:uLnTx/>
                <a:uFillTx/>
                <a:latin typeface="Arial"/>
                <a:cs typeface="Arial"/>
                <a:sym typeface="Antic Slab"/>
              </a:rPr>
              <a:t>bản</a:t>
            </a:r>
            <a:r>
              <a:rPr lang="en-US" sz="3000" b="1" kern="0">
                <a:solidFill>
                  <a:srgbClr val="000000"/>
                </a:solidFill>
                <a:latin typeface="Arial"/>
                <a:cs typeface="Arial"/>
                <a:sym typeface="Antic Slab"/>
              </a:rPr>
              <a:t> 1</a:t>
            </a:r>
            <a:r>
              <a:rPr kumimoji="0" lang="en-US" sz="3000" b="1" i="0" u="none" strike="noStrike" kern="0" cap="none" spc="0" normalizeH="0" baseline="0" noProof="0">
                <a:ln>
                  <a:noFill/>
                </a:ln>
                <a:solidFill>
                  <a:srgbClr val="000000"/>
                </a:solidFill>
                <a:effectLst/>
                <a:uLnTx/>
                <a:uFillTx/>
                <a:latin typeface="Arial"/>
                <a:cs typeface="Arial"/>
                <a:sym typeface="Antic Slab"/>
              </a:rPr>
              <a:t>:</a:t>
            </a:r>
            <a:r>
              <a:rPr lang="en-US" sz="3000" b="1" kern="0">
                <a:solidFill>
                  <a:srgbClr val="000000"/>
                </a:solidFill>
                <a:latin typeface="Arial"/>
                <a:cs typeface="Arial"/>
                <a:sym typeface="Antic Slab"/>
              </a:rPr>
              <a:t> Path Traversal</a:t>
            </a: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pic>
        <p:nvPicPr>
          <p:cNvPr id="5" name="Hình ảnh 4" descr="Ảnh có chứa văn bản, ảnh chụp màn hình, Phông chữ&#10;&#10;Mô tả được tự động tạo">
            <a:extLst>
              <a:ext uri="{FF2B5EF4-FFF2-40B4-BE49-F238E27FC236}">
                <a16:creationId xmlns:a16="http://schemas.microsoft.com/office/drawing/2014/main" id="{0F835D18-2599-EA71-3993-71AB453D0A4F}"/>
              </a:ext>
            </a:extLst>
          </p:cNvPr>
          <p:cNvPicPr>
            <a:picLocks noChangeAspect="1"/>
          </p:cNvPicPr>
          <p:nvPr/>
        </p:nvPicPr>
        <p:blipFill>
          <a:blip r:embed="rId3"/>
          <a:stretch>
            <a:fillRect/>
          </a:stretch>
        </p:blipFill>
        <p:spPr>
          <a:xfrm>
            <a:off x="787894" y="1878353"/>
            <a:ext cx="6240261" cy="3633955"/>
          </a:xfrm>
          <a:prstGeom prst="rect">
            <a:avLst/>
          </a:prstGeom>
        </p:spPr>
      </p:pic>
    </p:spTree>
    <p:extLst>
      <p:ext uri="{BB962C8B-B14F-4D97-AF65-F5344CB8AC3E}">
        <p14:creationId xmlns:p14="http://schemas.microsoft.com/office/powerpoint/2010/main" val="70129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III: Kịch bản tấn công và bảo mật</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24</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7" y="987219"/>
            <a:ext cx="7450054" cy="2701702"/>
          </a:xfrm>
          <a:prstGeom prst="rect">
            <a:avLst/>
          </a:prstGeom>
          <a:noFill/>
        </p:spPr>
        <p:txBody>
          <a:bodyPr wrap="square" lIns="91440" tIns="45720" rIns="91440" bIns="45720" anchor="t">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a:cs typeface="Arial"/>
                <a:sym typeface="Antic Slab"/>
              </a:rPr>
              <a:t>Kịch</a:t>
            </a:r>
            <a:r>
              <a:rPr kumimoji="0" lang="en-US" sz="3000" b="1" i="0" u="none" strike="noStrike" kern="0" cap="none" spc="0" normalizeH="0" baseline="0" noProof="0">
                <a:ln>
                  <a:noFill/>
                </a:ln>
                <a:solidFill>
                  <a:srgbClr val="000000"/>
                </a:solidFill>
                <a:effectLst/>
                <a:uLnTx/>
                <a:uFillTx/>
                <a:latin typeface="Arial"/>
                <a:cs typeface="Arial"/>
                <a:sym typeface="Antic Slab"/>
              </a:rPr>
              <a:t> </a:t>
            </a:r>
            <a:r>
              <a:rPr kumimoji="0" lang="en-US" sz="3000" b="1" i="0" u="none" strike="noStrike" kern="0" cap="none" spc="0" normalizeH="0" baseline="0" noProof="0" err="1">
                <a:ln>
                  <a:noFill/>
                </a:ln>
                <a:solidFill>
                  <a:srgbClr val="000000"/>
                </a:solidFill>
                <a:effectLst/>
                <a:uLnTx/>
                <a:uFillTx/>
                <a:latin typeface="Arial"/>
                <a:cs typeface="Arial"/>
                <a:sym typeface="Antic Slab"/>
              </a:rPr>
              <a:t>bản</a:t>
            </a:r>
            <a:r>
              <a:rPr lang="en-US" sz="3000" b="1" kern="0">
                <a:solidFill>
                  <a:srgbClr val="000000"/>
                </a:solidFill>
                <a:latin typeface="Arial"/>
                <a:cs typeface="Arial"/>
                <a:sym typeface="Antic Slab"/>
              </a:rPr>
              <a:t> 1</a:t>
            </a:r>
            <a:r>
              <a:rPr kumimoji="0" lang="en-US" sz="3000" b="1" i="0" u="none" strike="noStrike" kern="0" cap="none" spc="0" normalizeH="0" baseline="0" noProof="0">
                <a:ln>
                  <a:noFill/>
                </a:ln>
                <a:solidFill>
                  <a:srgbClr val="000000"/>
                </a:solidFill>
                <a:effectLst/>
                <a:uLnTx/>
                <a:uFillTx/>
                <a:latin typeface="Arial"/>
                <a:cs typeface="Arial"/>
                <a:sym typeface="Antic Slab"/>
              </a:rPr>
              <a:t>:</a:t>
            </a:r>
            <a:r>
              <a:rPr lang="en-US" sz="3000" b="1" kern="0">
                <a:solidFill>
                  <a:srgbClr val="000000"/>
                </a:solidFill>
                <a:latin typeface="Arial"/>
                <a:cs typeface="Arial"/>
                <a:sym typeface="Antic Slab"/>
              </a:rPr>
              <a:t> Path Traversal</a:t>
            </a: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pic>
        <p:nvPicPr>
          <p:cNvPr id="5" name="main">
            <a:hlinkClick r:id="" action="ppaction://media"/>
            <a:extLst>
              <a:ext uri="{FF2B5EF4-FFF2-40B4-BE49-F238E27FC236}">
                <a16:creationId xmlns:a16="http://schemas.microsoft.com/office/drawing/2014/main" id="{4E47E59E-AF6E-7E3D-4DC0-4CDCC59F6A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1471" y="1690904"/>
            <a:ext cx="8388801" cy="4665157"/>
          </a:xfrm>
          <a:prstGeom prst="rect">
            <a:avLst/>
          </a:prstGeom>
        </p:spPr>
      </p:pic>
    </p:spTree>
    <p:extLst>
      <p:ext uri="{BB962C8B-B14F-4D97-AF65-F5344CB8AC3E}">
        <p14:creationId xmlns:p14="http://schemas.microsoft.com/office/powerpoint/2010/main" val="2825673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III: Kịch bản tấn công và bảo mật</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25</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406612" y="875954"/>
            <a:ext cx="8788859" cy="578043"/>
          </a:xfrm>
          <a:prstGeom prst="rect">
            <a:avLst/>
          </a:prstGeom>
          <a:noFill/>
        </p:spPr>
        <p:txBody>
          <a:bodyPr wrap="square" lIns="91440" tIns="45720" rIns="91440" bIns="45720" anchor="t">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a:cs typeface="Arial"/>
                <a:sym typeface="Antic Slab"/>
              </a:rPr>
              <a:t>Kịch</a:t>
            </a:r>
            <a:r>
              <a:rPr kumimoji="0" lang="en-US" sz="3000" b="1" i="0" u="none" strike="noStrike" kern="0" cap="none" spc="0" normalizeH="0" baseline="0" noProof="0">
                <a:ln>
                  <a:noFill/>
                </a:ln>
                <a:solidFill>
                  <a:srgbClr val="000000"/>
                </a:solidFill>
                <a:effectLst/>
                <a:uLnTx/>
                <a:uFillTx/>
                <a:latin typeface="Arial"/>
                <a:cs typeface="Arial"/>
                <a:sym typeface="Antic Slab"/>
              </a:rPr>
              <a:t> </a:t>
            </a:r>
            <a:r>
              <a:rPr kumimoji="0" lang="en-US" sz="3000" b="1" i="0" u="none" strike="noStrike" kern="0" cap="none" spc="0" normalizeH="0" baseline="0" noProof="0" err="1">
                <a:ln>
                  <a:noFill/>
                </a:ln>
                <a:solidFill>
                  <a:srgbClr val="000000"/>
                </a:solidFill>
                <a:effectLst/>
                <a:uLnTx/>
                <a:uFillTx/>
                <a:latin typeface="Arial"/>
                <a:cs typeface="Arial"/>
                <a:sym typeface="Antic Slab"/>
              </a:rPr>
              <a:t>bản</a:t>
            </a:r>
            <a:r>
              <a:rPr lang="en-US" sz="3000" b="1" kern="0">
                <a:solidFill>
                  <a:srgbClr val="000000"/>
                </a:solidFill>
                <a:latin typeface="Arial"/>
                <a:cs typeface="Arial"/>
                <a:sym typeface="Antic Slab"/>
              </a:rPr>
              <a:t> 2</a:t>
            </a:r>
            <a:r>
              <a:rPr kumimoji="0" lang="en-US" sz="3000" b="1" i="0" u="none" strike="noStrike" kern="0" cap="none" spc="0" normalizeH="0" baseline="0" noProof="0">
                <a:ln>
                  <a:noFill/>
                </a:ln>
                <a:solidFill>
                  <a:srgbClr val="000000"/>
                </a:solidFill>
                <a:effectLst/>
                <a:uLnTx/>
                <a:uFillTx/>
                <a:latin typeface="Arial"/>
                <a:cs typeface="Arial"/>
                <a:sym typeface="Antic Slab"/>
              </a:rPr>
              <a:t>:</a:t>
            </a:r>
            <a:r>
              <a:rPr lang="en-US" sz="3000" b="1" kern="0">
                <a:solidFill>
                  <a:srgbClr val="000000"/>
                </a:solidFill>
                <a:latin typeface="Arial"/>
                <a:cs typeface="Arial"/>
                <a:sym typeface="Antic Slab"/>
              </a:rPr>
              <a:t> Brute-force Login</a:t>
            </a:r>
            <a:endParaRPr lang="en-US" sz="3000" b="1" i="0" u="none" strike="noStrike" kern="0" cap="none" spc="0" normalizeH="0" baseline="0" noProof="0" err="1">
              <a:ln>
                <a:noFill/>
              </a:ln>
              <a:solidFill>
                <a:srgbClr val="000000"/>
              </a:solidFill>
              <a:effectLst/>
              <a:uLnTx/>
              <a:uFillTx/>
              <a:latin typeface="Arial"/>
              <a:cs typeface="Arial"/>
            </a:endParaRPr>
          </a:p>
        </p:txBody>
      </p:sp>
      <p:pic>
        <p:nvPicPr>
          <p:cNvPr id="3" name="Hình ảnh 2" descr="Ảnh có chứa văn bản, ảnh chụp màn hình, Phông chữ&#10;&#10;Mô tả được tự động tạo">
            <a:extLst>
              <a:ext uri="{FF2B5EF4-FFF2-40B4-BE49-F238E27FC236}">
                <a16:creationId xmlns:a16="http://schemas.microsoft.com/office/drawing/2014/main" id="{0237D936-51A1-E60F-B8BD-1F8E6A84C518}"/>
              </a:ext>
            </a:extLst>
          </p:cNvPr>
          <p:cNvPicPr>
            <a:picLocks noChangeAspect="1"/>
          </p:cNvPicPr>
          <p:nvPr/>
        </p:nvPicPr>
        <p:blipFill>
          <a:blip r:embed="rId3"/>
          <a:stretch>
            <a:fillRect/>
          </a:stretch>
        </p:blipFill>
        <p:spPr>
          <a:xfrm>
            <a:off x="787077" y="5252364"/>
            <a:ext cx="7286625" cy="1228725"/>
          </a:xfrm>
          <a:prstGeom prst="rect">
            <a:avLst/>
          </a:prstGeom>
        </p:spPr>
      </p:pic>
      <p:pic>
        <p:nvPicPr>
          <p:cNvPr id="6" name="Hình ảnh 5" descr="Ảnh có chứa văn bản, ảnh chụp màn hình, Phông chữ, phần mềm&#10;&#10;Mô tả được tự động tạo">
            <a:extLst>
              <a:ext uri="{FF2B5EF4-FFF2-40B4-BE49-F238E27FC236}">
                <a16:creationId xmlns:a16="http://schemas.microsoft.com/office/drawing/2014/main" id="{B3A14391-C400-3CC7-2F6F-FD4F3489420E}"/>
              </a:ext>
            </a:extLst>
          </p:cNvPr>
          <p:cNvPicPr>
            <a:picLocks noChangeAspect="1"/>
          </p:cNvPicPr>
          <p:nvPr/>
        </p:nvPicPr>
        <p:blipFill>
          <a:blip r:embed="rId4"/>
          <a:stretch>
            <a:fillRect/>
          </a:stretch>
        </p:blipFill>
        <p:spPr>
          <a:xfrm>
            <a:off x="784843" y="1448558"/>
            <a:ext cx="4539801" cy="3667547"/>
          </a:xfrm>
          <a:prstGeom prst="rect">
            <a:avLst/>
          </a:prstGeom>
        </p:spPr>
      </p:pic>
      <p:pic>
        <p:nvPicPr>
          <p:cNvPr id="9" name="Hình ảnh 8" descr="Ảnh có chứa ảnh chụp màn hình, văn bản, sách, Phông chữ&#10;&#10;Mô tả được tự động tạo">
            <a:extLst>
              <a:ext uri="{FF2B5EF4-FFF2-40B4-BE49-F238E27FC236}">
                <a16:creationId xmlns:a16="http://schemas.microsoft.com/office/drawing/2014/main" id="{7928760B-FF93-A5AC-AB83-E8FCC61B482A}"/>
              </a:ext>
            </a:extLst>
          </p:cNvPr>
          <p:cNvPicPr>
            <a:picLocks noChangeAspect="1"/>
          </p:cNvPicPr>
          <p:nvPr/>
        </p:nvPicPr>
        <p:blipFill>
          <a:blip r:embed="rId5"/>
          <a:stretch>
            <a:fillRect/>
          </a:stretch>
        </p:blipFill>
        <p:spPr>
          <a:xfrm>
            <a:off x="6005597" y="1718715"/>
            <a:ext cx="1441815" cy="3400340"/>
          </a:xfrm>
          <a:prstGeom prst="rect">
            <a:avLst/>
          </a:prstGeom>
        </p:spPr>
      </p:pic>
    </p:spTree>
    <p:extLst>
      <p:ext uri="{BB962C8B-B14F-4D97-AF65-F5344CB8AC3E}">
        <p14:creationId xmlns:p14="http://schemas.microsoft.com/office/powerpoint/2010/main" val="1697079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III: Kịch bản tấn công và bảo mật</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26</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3232616"/>
          </a:xfrm>
          <a:prstGeom prst="rect">
            <a:avLst/>
          </a:prstGeom>
          <a:noFill/>
        </p:spPr>
        <p:txBody>
          <a:bodyPr wrap="square" lIns="91440" tIns="45720" rIns="91440" bIns="45720" anchor="t">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a:cs typeface="Arial"/>
                <a:sym typeface="Antic Slab"/>
              </a:rPr>
              <a:t>Kịch</a:t>
            </a:r>
            <a:r>
              <a:rPr kumimoji="0" lang="en-US" sz="3000" b="1" i="0" u="none" strike="noStrike" kern="0" cap="none" spc="0" normalizeH="0" baseline="0" noProof="0">
                <a:ln>
                  <a:noFill/>
                </a:ln>
                <a:solidFill>
                  <a:srgbClr val="000000"/>
                </a:solidFill>
                <a:effectLst/>
                <a:uLnTx/>
                <a:uFillTx/>
                <a:latin typeface="Arial"/>
                <a:cs typeface="Arial"/>
                <a:sym typeface="Antic Slab"/>
              </a:rPr>
              <a:t> </a:t>
            </a:r>
            <a:r>
              <a:rPr kumimoji="0" lang="en-US" sz="3000" b="1" i="0" u="none" strike="noStrike" kern="0" cap="none" spc="0" normalizeH="0" baseline="0" noProof="0" err="1">
                <a:ln>
                  <a:noFill/>
                </a:ln>
                <a:solidFill>
                  <a:srgbClr val="000000"/>
                </a:solidFill>
                <a:effectLst/>
                <a:uLnTx/>
                <a:uFillTx/>
                <a:latin typeface="Arial"/>
                <a:cs typeface="Arial"/>
                <a:sym typeface="Antic Slab"/>
              </a:rPr>
              <a:t>bản</a:t>
            </a:r>
            <a:r>
              <a:rPr lang="en-US" sz="3000" b="1" kern="0">
                <a:solidFill>
                  <a:srgbClr val="000000"/>
                </a:solidFill>
                <a:latin typeface="Arial"/>
                <a:cs typeface="Arial"/>
                <a:sym typeface="Antic Slab"/>
              </a:rPr>
              <a:t> 3</a:t>
            </a:r>
            <a:r>
              <a:rPr kumimoji="0" lang="en-US" sz="3000" b="1" i="0" u="none" strike="noStrike" kern="0" cap="none" spc="0" normalizeH="0" baseline="0" noProof="0">
                <a:ln>
                  <a:noFill/>
                </a:ln>
                <a:solidFill>
                  <a:srgbClr val="000000"/>
                </a:solidFill>
                <a:effectLst/>
                <a:uLnTx/>
                <a:uFillTx/>
                <a:latin typeface="Arial"/>
                <a:cs typeface="Arial"/>
                <a:sym typeface="Antic Slab"/>
              </a:rPr>
              <a:t>:</a:t>
            </a:r>
            <a:r>
              <a:rPr lang="en-US" sz="3000" b="1" kern="0">
                <a:solidFill>
                  <a:srgbClr val="000000"/>
                </a:solidFill>
                <a:latin typeface="Arial"/>
                <a:cs typeface="Arial"/>
                <a:sym typeface="Antic Slab"/>
              </a:rPr>
              <a:t> </a:t>
            </a:r>
            <a:r>
              <a:rPr lang="en-US" sz="3000" b="1" kern="0">
                <a:solidFill>
                  <a:srgbClr val="000000"/>
                </a:solidFill>
                <a:latin typeface="Arial"/>
                <a:ea typeface="+mn-lt"/>
                <a:cs typeface="Arial"/>
                <a:sym typeface="Antic Slab"/>
              </a:rPr>
              <a:t>Web Scraping</a:t>
            </a:r>
            <a:endParaRPr lang="en-US" sz="3000" b="1" kern="0">
              <a:solidFill>
                <a:srgbClr val="000000"/>
              </a:solidFill>
              <a:latin typeface="Arial"/>
              <a:ea typeface="+mn-lt"/>
              <a:cs typeface="Arial"/>
            </a:endParaRPr>
          </a:p>
          <a:p>
            <a:pPr marL="565150" lvl="1" defTabSz="914400">
              <a:lnSpc>
                <a:spcPct val="114999"/>
              </a:lnSpc>
              <a:buSzPts val="1900"/>
              <a:defRPr/>
            </a:pPr>
            <a:endParaRPr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pic>
        <p:nvPicPr>
          <p:cNvPr id="3" name="Hình ảnh 2" descr="Ảnh có chứa văn bản, đồ điện tử, ảnh chụp màn hình, phần mềm&#10;&#10;Mô tả được tự động tạo">
            <a:extLst>
              <a:ext uri="{FF2B5EF4-FFF2-40B4-BE49-F238E27FC236}">
                <a16:creationId xmlns:a16="http://schemas.microsoft.com/office/drawing/2014/main" id="{20B1678A-AB13-2A18-550B-A7577D2F06A2}"/>
              </a:ext>
            </a:extLst>
          </p:cNvPr>
          <p:cNvPicPr>
            <a:picLocks noChangeAspect="1"/>
          </p:cNvPicPr>
          <p:nvPr/>
        </p:nvPicPr>
        <p:blipFill>
          <a:blip r:embed="rId3"/>
          <a:stretch>
            <a:fillRect/>
          </a:stretch>
        </p:blipFill>
        <p:spPr>
          <a:xfrm>
            <a:off x="424832" y="1716440"/>
            <a:ext cx="8284222" cy="4386050"/>
          </a:xfrm>
          <a:prstGeom prst="rect">
            <a:avLst/>
          </a:prstGeom>
        </p:spPr>
      </p:pic>
    </p:spTree>
    <p:extLst>
      <p:ext uri="{BB962C8B-B14F-4D97-AF65-F5344CB8AC3E}">
        <p14:creationId xmlns:p14="http://schemas.microsoft.com/office/powerpoint/2010/main" val="2312691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III: Kịch bản tấn công và bảo mật</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27</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4825360"/>
          </a:xfrm>
          <a:prstGeom prst="rect">
            <a:avLst/>
          </a:prstGeom>
          <a:noFill/>
        </p:spPr>
        <p:txBody>
          <a:bodyPr wrap="square" lIns="91440" tIns="45720" rIns="91440" bIns="45720" anchor="t">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a:cs typeface="Arial"/>
                <a:sym typeface="Antic Slab"/>
              </a:rPr>
              <a:t>Kịch</a:t>
            </a:r>
            <a:r>
              <a:rPr kumimoji="0" lang="en-US" sz="3000" b="1" i="0" u="none" strike="noStrike" kern="0" cap="none" spc="0" normalizeH="0" baseline="0" noProof="0">
                <a:ln>
                  <a:noFill/>
                </a:ln>
                <a:solidFill>
                  <a:srgbClr val="000000"/>
                </a:solidFill>
                <a:effectLst/>
                <a:uLnTx/>
                <a:uFillTx/>
                <a:latin typeface="Arial"/>
                <a:cs typeface="Arial"/>
                <a:sym typeface="Antic Slab"/>
              </a:rPr>
              <a:t> </a:t>
            </a:r>
            <a:r>
              <a:rPr kumimoji="0" lang="en-US" sz="3000" b="1" i="0" u="none" strike="noStrike" kern="0" cap="none" spc="0" normalizeH="0" baseline="0" noProof="0" err="1">
                <a:ln>
                  <a:noFill/>
                </a:ln>
                <a:solidFill>
                  <a:srgbClr val="000000"/>
                </a:solidFill>
                <a:effectLst/>
                <a:uLnTx/>
                <a:uFillTx/>
                <a:latin typeface="Arial"/>
                <a:cs typeface="Arial"/>
                <a:sym typeface="Antic Slab"/>
              </a:rPr>
              <a:t>bản</a:t>
            </a:r>
            <a:r>
              <a:rPr lang="en-US" sz="3000" b="1" kern="0">
                <a:solidFill>
                  <a:srgbClr val="000000"/>
                </a:solidFill>
                <a:latin typeface="Arial"/>
                <a:cs typeface="Arial"/>
                <a:sym typeface="Antic Slab"/>
              </a:rPr>
              <a:t> 4</a:t>
            </a:r>
            <a:r>
              <a:rPr kumimoji="0" lang="en-US" sz="3000" b="1" i="0" u="none" strike="noStrike" kern="0" cap="none" spc="0" normalizeH="0" baseline="0" noProof="0">
                <a:ln>
                  <a:noFill/>
                </a:ln>
                <a:solidFill>
                  <a:srgbClr val="000000"/>
                </a:solidFill>
                <a:effectLst/>
                <a:uLnTx/>
                <a:uFillTx/>
                <a:latin typeface="Arial"/>
                <a:cs typeface="Arial"/>
                <a:sym typeface="Antic Slab"/>
              </a:rPr>
              <a:t>:</a:t>
            </a:r>
            <a:r>
              <a:rPr lang="en-US" sz="3000" b="1" kern="0">
                <a:solidFill>
                  <a:srgbClr val="000000"/>
                </a:solidFill>
                <a:latin typeface="Arial"/>
                <a:cs typeface="Arial"/>
                <a:sym typeface="Antic Slab"/>
              </a:rPr>
              <a:t> Auto Mail</a:t>
            </a:r>
            <a:endParaRPr kumimoji="0" lang="en-US" sz="3000" b="1" i="0" u="none" strike="noStrike" kern="0" cap="none" spc="0" normalizeH="0" baseline="0" noProof="0">
              <a:ln>
                <a:noFill/>
              </a:ln>
              <a:solidFill>
                <a:srgbClr val="000000"/>
              </a:solidFill>
              <a:effectLst/>
              <a:uLnTx/>
              <a:uFillTx/>
              <a:latin typeface="Arial"/>
              <a:cs typeface="Arial"/>
              <a:sym typeface="Antic Slab"/>
            </a:endParaRPr>
          </a:p>
          <a:p>
            <a:pPr marL="565150" lvl="1" defTabSz="914400">
              <a:lnSpc>
                <a:spcPct val="114999"/>
              </a:lnSpc>
              <a:buSzPts val="1900"/>
              <a:defRPr/>
            </a:pPr>
            <a:endParaRPr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a:p>
            <a:pPr marL="565150" lvl="1" defTabSz="914400">
              <a:lnSpc>
                <a:spcPct val="114999"/>
              </a:lnSpc>
              <a:buSzPts val="1900"/>
              <a:defRPr/>
            </a:pPr>
            <a:endParaRPr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a:p>
            <a:pPr marL="565150" lvl="1" defTabSz="914400">
              <a:lnSpc>
                <a:spcPct val="114999"/>
              </a:lnSpc>
              <a:buSzPts val="1900"/>
              <a:defRPr/>
            </a:pPr>
            <a:endParaRPr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a:p>
            <a:pPr marL="565150" lvl="1" defTabSz="914400">
              <a:lnSpc>
                <a:spcPct val="114999"/>
              </a:lnSpc>
              <a:buSzPts val="1900"/>
              <a:defRPr/>
            </a:pPr>
            <a:endParaRPr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a:p>
            <a:pPr marL="565150" lvl="1" defTabSz="914400">
              <a:lnSpc>
                <a:spcPct val="115000"/>
              </a:lnSpc>
              <a:buClr>
                <a:srgbClr val="000000"/>
              </a:buClr>
              <a:buSzPts val="1900"/>
              <a:defRPr/>
            </a:pPr>
            <a:endParaRPr lang="en-US" sz="3000" b="1" kern="0">
              <a:solidFill>
                <a:srgbClr val="000000"/>
              </a:solidFill>
              <a:latin typeface="Arial" panose="020B0604020202020204" pitchFamily="34" charset="0"/>
              <a:cs typeface="Arial" panose="020B0604020202020204" pitchFamily="34" charset="0"/>
            </a:endParaRPr>
          </a:p>
          <a:p>
            <a:pPr marL="565150" lvl="1" defTabSz="914400">
              <a:lnSpc>
                <a:spcPct val="115000"/>
              </a:lnSpc>
              <a:buClr>
                <a:srgbClr val="000000"/>
              </a:buClr>
              <a:buSzPts val="1900"/>
              <a:defRPr/>
            </a:pPr>
            <a:endParaRPr lang="en-US" sz="3000" b="1" kern="0">
              <a:solidFill>
                <a:srgbClr val="000000"/>
              </a:solidFill>
              <a:latin typeface="Arial" panose="020B0604020202020204" pitchFamily="34" charset="0"/>
              <a:cs typeface="Arial" panose="020B0604020202020204" pitchFamily="34" charset="0"/>
            </a:endParaRPr>
          </a:p>
          <a:p>
            <a:pPr marL="565150" lvl="1" defTabSz="914400">
              <a:lnSpc>
                <a:spcPct val="115000"/>
              </a:lnSpc>
              <a:buClr>
                <a:srgbClr val="000000"/>
              </a:buClr>
              <a:buSzPts val="1900"/>
              <a:defRPr/>
            </a:pPr>
            <a:endParaRPr lang="en-US" sz="3000" b="1" kern="0">
              <a:solidFill>
                <a:srgbClr val="000000"/>
              </a:solidFill>
              <a:latin typeface="Arial" panose="020B0604020202020204" pitchFamily="34" charset="0"/>
              <a:cs typeface="Arial" panose="020B0604020202020204" pitchFamily="34" charset="0"/>
            </a:endParaRPr>
          </a:p>
          <a:p>
            <a:pPr marL="565150" lvl="1" defTabSz="914400">
              <a:lnSpc>
                <a:spcPct val="115000"/>
              </a:lnSpc>
              <a:buClr>
                <a:srgbClr val="000000"/>
              </a:buClr>
              <a:buSzPts val="1900"/>
              <a:defRPr/>
            </a:pPr>
            <a:endParaRPr lang="en-US" sz="3000" b="1" kern="0">
              <a:solidFill>
                <a:srgbClr val="000000"/>
              </a:solidFill>
              <a:latin typeface="Arial" panose="020B0604020202020204" pitchFamily="34" charset="0"/>
              <a:cs typeface="Arial" panose="020B0604020202020204" pitchFamily="34" charset="0"/>
            </a:endParaRPr>
          </a:p>
        </p:txBody>
      </p:sp>
      <p:pic>
        <p:nvPicPr>
          <p:cNvPr id="5" name="Hình ảnh 4" descr="Ảnh có chứa văn bản, Phông chữ, ảnh chụp màn hình, màu trắng&#10;&#10;Mô tả được tự động tạo">
            <a:extLst>
              <a:ext uri="{FF2B5EF4-FFF2-40B4-BE49-F238E27FC236}">
                <a16:creationId xmlns:a16="http://schemas.microsoft.com/office/drawing/2014/main" id="{97052C29-9FB4-E26B-18F7-D605EB19C664}"/>
              </a:ext>
            </a:extLst>
          </p:cNvPr>
          <p:cNvPicPr>
            <a:picLocks noChangeAspect="1"/>
          </p:cNvPicPr>
          <p:nvPr/>
        </p:nvPicPr>
        <p:blipFill>
          <a:blip r:embed="rId3"/>
          <a:stretch>
            <a:fillRect/>
          </a:stretch>
        </p:blipFill>
        <p:spPr>
          <a:xfrm>
            <a:off x="0" y="4493705"/>
            <a:ext cx="10104929" cy="844412"/>
          </a:xfrm>
          <a:prstGeom prst="rect">
            <a:avLst/>
          </a:prstGeom>
        </p:spPr>
      </p:pic>
      <p:pic>
        <p:nvPicPr>
          <p:cNvPr id="6" name="Hình ảnh 5" descr="Ảnh có chứa văn bản, ảnh chụp màn hình, Phông chữ&#10;&#10;Mô tả được tự động tạo">
            <a:extLst>
              <a:ext uri="{FF2B5EF4-FFF2-40B4-BE49-F238E27FC236}">
                <a16:creationId xmlns:a16="http://schemas.microsoft.com/office/drawing/2014/main" id="{D287D7A8-B4B2-B61E-C5A3-0D4600CDA915}"/>
              </a:ext>
            </a:extLst>
          </p:cNvPr>
          <p:cNvPicPr>
            <a:picLocks noChangeAspect="1"/>
          </p:cNvPicPr>
          <p:nvPr/>
        </p:nvPicPr>
        <p:blipFill>
          <a:blip r:embed="rId4"/>
          <a:stretch>
            <a:fillRect/>
          </a:stretch>
        </p:blipFill>
        <p:spPr>
          <a:xfrm>
            <a:off x="342521" y="1842455"/>
            <a:ext cx="7629525" cy="1028700"/>
          </a:xfrm>
          <a:prstGeom prst="rect">
            <a:avLst/>
          </a:prstGeom>
        </p:spPr>
      </p:pic>
      <p:pic>
        <p:nvPicPr>
          <p:cNvPr id="8" name="Hình ảnh 7" descr="Ảnh có chứa văn bản, ảnh chụp màn hình, Phông chữ, màu trắng&#10;&#10;Mô tả được tự động tạo">
            <a:extLst>
              <a:ext uri="{FF2B5EF4-FFF2-40B4-BE49-F238E27FC236}">
                <a16:creationId xmlns:a16="http://schemas.microsoft.com/office/drawing/2014/main" id="{80A17312-2854-98E0-F3EA-04FC70EBDDC2}"/>
              </a:ext>
            </a:extLst>
          </p:cNvPr>
          <p:cNvPicPr>
            <a:picLocks noChangeAspect="1"/>
          </p:cNvPicPr>
          <p:nvPr/>
        </p:nvPicPr>
        <p:blipFill>
          <a:blip r:embed="rId5"/>
          <a:stretch>
            <a:fillRect/>
          </a:stretch>
        </p:blipFill>
        <p:spPr>
          <a:xfrm>
            <a:off x="0" y="3206333"/>
            <a:ext cx="10104929" cy="1133158"/>
          </a:xfrm>
          <a:prstGeom prst="rect">
            <a:avLst/>
          </a:prstGeom>
        </p:spPr>
      </p:pic>
    </p:spTree>
    <p:extLst>
      <p:ext uri="{BB962C8B-B14F-4D97-AF65-F5344CB8AC3E}">
        <p14:creationId xmlns:p14="http://schemas.microsoft.com/office/powerpoint/2010/main" val="716443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III: Kịch bản tấn công và bảo mật</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28</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2701702"/>
          </a:xfrm>
          <a:prstGeom prst="rect">
            <a:avLst/>
          </a:prstGeom>
          <a:noFill/>
        </p:spPr>
        <p:txBody>
          <a:bodyPr wrap="square" lIns="91440" tIns="45720" rIns="91440" bIns="45720" anchor="t">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a:cs typeface="Arial"/>
                <a:sym typeface="Antic Slab"/>
              </a:rPr>
              <a:t>Kịch</a:t>
            </a:r>
            <a:r>
              <a:rPr kumimoji="0" lang="en-US" sz="3000" b="1" i="0" u="none" strike="noStrike" kern="0" cap="none" spc="0" normalizeH="0" baseline="0" noProof="0">
                <a:ln>
                  <a:noFill/>
                </a:ln>
                <a:solidFill>
                  <a:srgbClr val="000000"/>
                </a:solidFill>
                <a:effectLst/>
                <a:uLnTx/>
                <a:uFillTx/>
                <a:latin typeface="Arial"/>
                <a:cs typeface="Arial"/>
                <a:sym typeface="Antic Slab"/>
              </a:rPr>
              <a:t> </a:t>
            </a:r>
            <a:r>
              <a:rPr kumimoji="0" lang="en-US" sz="3000" b="1" i="0" u="none" strike="noStrike" kern="0" cap="none" spc="0" normalizeH="0" baseline="0" noProof="0" err="1">
                <a:ln>
                  <a:noFill/>
                </a:ln>
                <a:solidFill>
                  <a:srgbClr val="000000"/>
                </a:solidFill>
                <a:effectLst/>
                <a:uLnTx/>
                <a:uFillTx/>
                <a:latin typeface="Arial"/>
                <a:cs typeface="Arial"/>
                <a:sym typeface="Antic Slab"/>
              </a:rPr>
              <a:t>bản</a:t>
            </a:r>
            <a:r>
              <a:rPr lang="en-US" sz="3000" b="1" kern="0">
                <a:solidFill>
                  <a:srgbClr val="000000"/>
                </a:solidFill>
                <a:latin typeface="Arial"/>
                <a:cs typeface="Arial"/>
                <a:sym typeface="Antic Slab"/>
              </a:rPr>
              <a:t> 5</a:t>
            </a:r>
            <a:r>
              <a:rPr kumimoji="0" lang="en-US" sz="3000" b="1" i="0" u="none" strike="noStrike" kern="0" cap="none" spc="0" normalizeH="0" baseline="0" noProof="0">
                <a:ln>
                  <a:noFill/>
                </a:ln>
                <a:solidFill>
                  <a:srgbClr val="000000"/>
                </a:solidFill>
                <a:effectLst/>
                <a:uLnTx/>
                <a:uFillTx/>
                <a:latin typeface="Arial"/>
                <a:cs typeface="Arial"/>
                <a:sym typeface="Antic Slab"/>
              </a:rPr>
              <a:t>:</a:t>
            </a:r>
            <a:r>
              <a:rPr lang="en-US" sz="3000" b="1" kern="0">
                <a:solidFill>
                  <a:srgbClr val="000000"/>
                </a:solidFill>
                <a:latin typeface="Arial"/>
                <a:cs typeface="Arial"/>
                <a:sym typeface="Antic Slab"/>
              </a:rPr>
              <a:t> Test SQL Injection</a:t>
            </a: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pic>
        <p:nvPicPr>
          <p:cNvPr id="3" name="Hình ảnh 2" descr="Ảnh có chứa văn bản, ảnh chụp màn hình, phần mềm, Phần mềm đa phương tiện&#10;&#10;Mô tả được tự động tạo">
            <a:extLst>
              <a:ext uri="{FF2B5EF4-FFF2-40B4-BE49-F238E27FC236}">
                <a16:creationId xmlns:a16="http://schemas.microsoft.com/office/drawing/2014/main" id="{B430D170-1D7D-218E-2ABA-7FE13FF7B136}"/>
              </a:ext>
            </a:extLst>
          </p:cNvPr>
          <p:cNvPicPr>
            <a:picLocks noChangeAspect="1"/>
          </p:cNvPicPr>
          <p:nvPr/>
        </p:nvPicPr>
        <p:blipFill>
          <a:blip r:embed="rId3"/>
          <a:stretch>
            <a:fillRect/>
          </a:stretch>
        </p:blipFill>
        <p:spPr>
          <a:xfrm>
            <a:off x="171956" y="1711051"/>
            <a:ext cx="8789974" cy="4690166"/>
          </a:xfrm>
          <a:prstGeom prst="rect">
            <a:avLst/>
          </a:prstGeom>
        </p:spPr>
      </p:pic>
    </p:spTree>
    <p:extLst>
      <p:ext uri="{BB962C8B-B14F-4D97-AF65-F5344CB8AC3E}">
        <p14:creationId xmlns:p14="http://schemas.microsoft.com/office/powerpoint/2010/main" val="3725916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III: Kịch bản tấn công và bảo mật</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29</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2701702"/>
          </a:xfrm>
          <a:prstGeom prst="rect">
            <a:avLst/>
          </a:prstGeom>
          <a:noFill/>
        </p:spPr>
        <p:txBody>
          <a:bodyPr wrap="square" lIns="91440" tIns="45720" rIns="91440" bIns="45720" anchor="t">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a:cs typeface="Arial"/>
                <a:sym typeface="Antic Slab"/>
              </a:rPr>
              <a:t>Kịch</a:t>
            </a:r>
            <a:r>
              <a:rPr kumimoji="0" lang="en-US" sz="3000" b="1" i="0" u="none" strike="noStrike" kern="0" cap="none" spc="0" normalizeH="0" baseline="0" noProof="0">
                <a:ln>
                  <a:noFill/>
                </a:ln>
                <a:solidFill>
                  <a:srgbClr val="000000"/>
                </a:solidFill>
                <a:effectLst/>
                <a:uLnTx/>
                <a:uFillTx/>
                <a:latin typeface="Arial"/>
                <a:cs typeface="Arial"/>
                <a:sym typeface="Antic Slab"/>
              </a:rPr>
              <a:t> </a:t>
            </a:r>
            <a:r>
              <a:rPr kumimoji="0" lang="en-US" sz="3000" b="1" i="0" u="none" strike="noStrike" kern="0" cap="none" spc="0" normalizeH="0" baseline="0" noProof="0" err="1">
                <a:ln>
                  <a:noFill/>
                </a:ln>
                <a:solidFill>
                  <a:srgbClr val="000000"/>
                </a:solidFill>
                <a:effectLst/>
                <a:uLnTx/>
                <a:uFillTx/>
                <a:latin typeface="Arial"/>
                <a:cs typeface="Arial"/>
                <a:sym typeface="Antic Slab"/>
              </a:rPr>
              <a:t>bản</a:t>
            </a:r>
            <a:r>
              <a:rPr lang="en-US" sz="3000" b="1" kern="0">
                <a:solidFill>
                  <a:srgbClr val="000000"/>
                </a:solidFill>
                <a:latin typeface="Arial"/>
                <a:cs typeface="Arial"/>
                <a:sym typeface="Antic Slab"/>
              </a:rPr>
              <a:t> 6</a:t>
            </a:r>
            <a:r>
              <a:rPr kumimoji="0" lang="en-US" sz="3000" b="1" i="0" u="none" strike="noStrike" kern="0" cap="none" spc="0" normalizeH="0" baseline="0" noProof="0">
                <a:ln>
                  <a:noFill/>
                </a:ln>
                <a:solidFill>
                  <a:srgbClr val="000000"/>
                </a:solidFill>
                <a:effectLst/>
                <a:uLnTx/>
                <a:uFillTx/>
                <a:latin typeface="Arial"/>
                <a:cs typeface="Arial"/>
                <a:sym typeface="Antic Slab"/>
              </a:rPr>
              <a:t>:</a:t>
            </a:r>
            <a:r>
              <a:rPr lang="en-US" sz="3000" b="1" kern="0">
                <a:solidFill>
                  <a:srgbClr val="000000"/>
                </a:solidFill>
                <a:latin typeface="Arial"/>
                <a:cs typeface="Arial"/>
                <a:sym typeface="Antic Slab"/>
              </a:rPr>
              <a:t> XSS </a:t>
            </a: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pic>
        <p:nvPicPr>
          <p:cNvPr id="5" name="Hình ảnh 4" descr="Ảnh có chứa văn bản, Phông chữ, ảnh chụp màn hình&#10;&#10;Mô tả được tự động tạo">
            <a:extLst>
              <a:ext uri="{FF2B5EF4-FFF2-40B4-BE49-F238E27FC236}">
                <a16:creationId xmlns:a16="http://schemas.microsoft.com/office/drawing/2014/main" id="{A20B167A-4C99-DEE0-1059-FF33E6D1BC2A}"/>
              </a:ext>
            </a:extLst>
          </p:cNvPr>
          <p:cNvPicPr>
            <a:picLocks noChangeAspect="1"/>
          </p:cNvPicPr>
          <p:nvPr/>
        </p:nvPicPr>
        <p:blipFill>
          <a:blip r:embed="rId3"/>
          <a:stretch>
            <a:fillRect/>
          </a:stretch>
        </p:blipFill>
        <p:spPr>
          <a:xfrm>
            <a:off x="4797238" y="988638"/>
            <a:ext cx="3386418" cy="1644464"/>
          </a:xfrm>
          <a:prstGeom prst="rect">
            <a:avLst/>
          </a:prstGeom>
        </p:spPr>
      </p:pic>
      <p:pic>
        <p:nvPicPr>
          <p:cNvPr id="6" name="Hình ảnh 5" descr="Ảnh có chứa văn bản, ảnh chụp màn hình, màn hình&#10;&#10;Mô tả được tự động tạo">
            <a:extLst>
              <a:ext uri="{FF2B5EF4-FFF2-40B4-BE49-F238E27FC236}">
                <a16:creationId xmlns:a16="http://schemas.microsoft.com/office/drawing/2014/main" id="{C7BF678D-D23E-3477-A6C3-3F74F5DED1BC}"/>
              </a:ext>
            </a:extLst>
          </p:cNvPr>
          <p:cNvPicPr>
            <a:picLocks noChangeAspect="1"/>
          </p:cNvPicPr>
          <p:nvPr/>
        </p:nvPicPr>
        <p:blipFill>
          <a:blip r:embed="rId4"/>
          <a:stretch>
            <a:fillRect/>
          </a:stretch>
        </p:blipFill>
        <p:spPr>
          <a:xfrm>
            <a:off x="932328" y="2639514"/>
            <a:ext cx="7252447" cy="3838077"/>
          </a:xfrm>
          <a:prstGeom prst="rect">
            <a:avLst/>
          </a:prstGeom>
        </p:spPr>
      </p:pic>
    </p:spTree>
    <p:extLst>
      <p:ext uri="{BB962C8B-B14F-4D97-AF65-F5344CB8AC3E}">
        <p14:creationId xmlns:p14="http://schemas.microsoft.com/office/powerpoint/2010/main" val="754812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E69CB8C-E142-D614-7B0E-0D4EE7D16F75}"/>
              </a:ext>
            </a:extLst>
          </p:cNvPr>
          <p:cNvSpPr>
            <a:spLocks noGrp="1"/>
          </p:cNvSpPr>
          <p:nvPr>
            <p:ph type="title"/>
          </p:nvPr>
        </p:nvSpPr>
        <p:spPr>
          <a:xfrm>
            <a:off x="581306" y="152524"/>
            <a:ext cx="8214072" cy="510111"/>
          </a:xfrm>
        </p:spPr>
        <p:txBody>
          <a:bodyPr/>
          <a:lstStyle/>
          <a:p>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Nội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dung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báo</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cáo</a:t>
            </a:r>
            <a:endParaRPr lang="en-US"/>
          </a:p>
        </p:txBody>
      </p:sp>
      <p:sp>
        <p:nvSpPr>
          <p:cNvPr id="3" name="Chỗ dành sẵn cho Nội dung 2">
            <a:extLst>
              <a:ext uri="{FF2B5EF4-FFF2-40B4-BE49-F238E27FC236}">
                <a16:creationId xmlns:a16="http://schemas.microsoft.com/office/drawing/2014/main" id="{4A4B9A5A-E140-D80C-35C1-1A5B83FBA8F6}"/>
              </a:ext>
            </a:extLst>
          </p:cNvPr>
          <p:cNvSpPr>
            <a:spLocks noGrp="1"/>
          </p:cNvSpPr>
          <p:nvPr>
            <p:ph idx="1"/>
          </p:nvPr>
        </p:nvSpPr>
        <p:spPr/>
        <p:txBody>
          <a:bodyPr/>
          <a:lstStyle/>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Phần I: Giới thiệu kiến thức nền tảng</a:t>
            </a: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Phần II:</a:t>
            </a:r>
            <a:r>
              <a:rPr kumimoji="0" lang="en-US"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 </a:t>
            </a:r>
            <a:r>
              <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Tổng quan về </a:t>
            </a:r>
            <a:r>
              <a:rPr kumimoji="0" lang="vi-VN" sz="3200" b="1" i="0" u="none" strike="noStrike" kern="1200" cap="none" spc="0" normalizeH="0" baseline="0" noProof="0" err="1">
                <a:ln>
                  <a:noFill/>
                </a:ln>
                <a:effectLst/>
                <a:uLnTx/>
                <a:uFillTx/>
                <a:latin typeface="Arial" panose="020B0604020202020204" pitchFamily="34" charset="0"/>
                <a:ea typeface="+mn-ea"/>
                <a:cs typeface="Arial" panose="020B0604020202020204" pitchFamily="34" charset="0"/>
              </a:rPr>
              <a:t>Selenium</a:t>
            </a:r>
            <a:endPar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Phần III: Kịch bản tấn công và bảo mật</a:t>
            </a:r>
            <a:endParaRPr kumimoji="0" lang="en-US"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a:p>
            <a:pPr marL="292735" indent="-292735" defTabSz="385571">
              <a:spcBef>
                <a:spcPts val="2700"/>
              </a:spcBef>
              <a:defRPr sz="1800"/>
            </a:pPr>
            <a:r>
              <a:rPr lang="en-US" sz="3200" b="1" err="1">
                <a:solidFill>
                  <a:prstClr val="black"/>
                </a:solidFill>
              </a:rPr>
              <a:t>Phần</a:t>
            </a:r>
            <a:r>
              <a:rPr lang="en-US" sz="3200" b="1">
                <a:solidFill>
                  <a:prstClr val="black"/>
                </a:solidFill>
              </a:rPr>
              <a:t> IV: </a:t>
            </a:r>
            <a:r>
              <a:rPr lang="en-US" sz="3200" b="1" err="1">
                <a:solidFill>
                  <a:prstClr val="black"/>
                </a:solidFill>
              </a:rPr>
              <a:t>Kết</a:t>
            </a:r>
            <a:r>
              <a:rPr lang="en-US" sz="3200" b="1">
                <a:solidFill>
                  <a:prstClr val="black"/>
                </a:solidFill>
              </a:rPr>
              <a:t> </a:t>
            </a:r>
            <a:r>
              <a:rPr lang="en-US" sz="3200" b="1" err="1">
                <a:solidFill>
                  <a:prstClr val="black"/>
                </a:solidFill>
              </a:rPr>
              <a:t>luận</a:t>
            </a:r>
            <a:endPar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endPar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endParaRPr kumimoji="0" lang="vi-VN"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4" name="Chỗ dành sẵn cho Số hiệu Bản chiếu 3">
            <a:extLst>
              <a:ext uri="{FF2B5EF4-FFF2-40B4-BE49-F238E27FC236}">
                <a16:creationId xmlns:a16="http://schemas.microsoft.com/office/drawing/2014/main" id="{63BBB889-99F8-9BE9-5405-8ECDB8487E19}"/>
              </a:ext>
            </a:extLst>
          </p:cNvPr>
          <p:cNvSpPr>
            <a:spLocks noGrp="1"/>
          </p:cNvSpPr>
          <p:nvPr>
            <p:ph type="sldNum" sz="quarter" idx="12"/>
          </p:nvPr>
        </p:nvSpPr>
        <p:spPr/>
        <p:txBody>
          <a:bodyPr/>
          <a:lstStyle/>
          <a:p>
            <a:fld id="{B487F271-60DF-4592-BB7F-B45BB4441AA9}" type="slidenum">
              <a:rPr lang="en-US" smtClean="0"/>
              <a:pPr/>
              <a:t>3</a:t>
            </a:fld>
            <a:endParaRPr lang="en-US"/>
          </a:p>
        </p:txBody>
      </p:sp>
    </p:spTree>
    <p:extLst>
      <p:ext uri="{BB962C8B-B14F-4D97-AF65-F5344CB8AC3E}">
        <p14:creationId xmlns:p14="http://schemas.microsoft.com/office/powerpoint/2010/main" val="13515823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III: Kịch bản tấn công và bảo mật</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30</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17000" y="853311"/>
            <a:ext cx="8788859" cy="2701702"/>
          </a:xfrm>
          <a:prstGeom prst="rect">
            <a:avLst/>
          </a:prstGeom>
          <a:noFill/>
        </p:spPr>
        <p:txBody>
          <a:bodyPr wrap="square" lIns="91440" tIns="45720" rIns="91440" bIns="45720" anchor="t">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a:cs typeface="Arial"/>
                <a:sym typeface="Antic Slab"/>
              </a:rPr>
              <a:t>Kịch</a:t>
            </a:r>
            <a:r>
              <a:rPr kumimoji="0" lang="en-US" sz="3000" b="1" i="0" u="none" strike="noStrike" kern="0" cap="none" spc="0" normalizeH="0" baseline="0" noProof="0">
                <a:ln>
                  <a:noFill/>
                </a:ln>
                <a:solidFill>
                  <a:srgbClr val="000000"/>
                </a:solidFill>
                <a:effectLst/>
                <a:uLnTx/>
                <a:uFillTx/>
                <a:latin typeface="Arial"/>
                <a:cs typeface="Arial"/>
                <a:sym typeface="Antic Slab"/>
              </a:rPr>
              <a:t> </a:t>
            </a:r>
            <a:r>
              <a:rPr kumimoji="0" lang="en-US" sz="3000" b="1" i="0" u="none" strike="noStrike" kern="0" cap="none" spc="0" normalizeH="0" baseline="0" noProof="0" err="1">
                <a:ln>
                  <a:noFill/>
                </a:ln>
                <a:solidFill>
                  <a:srgbClr val="000000"/>
                </a:solidFill>
                <a:effectLst/>
                <a:uLnTx/>
                <a:uFillTx/>
                <a:latin typeface="Arial"/>
                <a:cs typeface="Arial"/>
                <a:sym typeface="Antic Slab"/>
              </a:rPr>
              <a:t>bản</a:t>
            </a:r>
            <a:r>
              <a:rPr lang="en-US" sz="3000" b="1" kern="0">
                <a:solidFill>
                  <a:srgbClr val="000000"/>
                </a:solidFill>
                <a:latin typeface="Arial"/>
                <a:cs typeface="Arial"/>
                <a:sym typeface="Antic Slab"/>
              </a:rPr>
              <a:t> 6</a:t>
            </a:r>
            <a:r>
              <a:rPr kumimoji="0" lang="en-US" sz="3000" b="1" i="0" u="none" strike="noStrike" kern="0" cap="none" spc="0" normalizeH="0" baseline="0" noProof="0">
                <a:ln>
                  <a:noFill/>
                </a:ln>
                <a:solidFill>
                  <a:srgbClr val="000000"/>
                </a:solidFill>
                <a:effectLst/>
                <a:uLnTx/>
                <a:uFillTx/>
                <a:latin typeface="Arial"/>
                <a:cs typeface="Arial"/>
                <a:sym typeface="Antic Slab"/>
              </a:rPr>
              <a:t>:</a:t>
            </a:r>
            <a:r>
              <a:rPr lang="en-US" sz="3000" b="1" kern="0">
                <a:solidFill>
                  <a:srgbClr val="000000"/>
                </a:solidFill>
                <a:latin typeface="Arial"/>
                <a:cs typeface="Arial"/>
                <a:sym typeface="Antic Slab"/>
              </a:rPr>
              <a:t> XSS </a:t>
            </a: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pic>
        <p:nvPicPr>
          <p:cNvPr id="8" name="XSS">
            <a:hlinkClick r:id="" action="ppaction://media"/>
            <a:extLst>
              <a:ext uri="{FF2B5EF4-FFF2-40B4-BE49-F238E27FC236}">
                <a16:creationId xmlns:a16="http://schemas.microsoft.com/office/drawing/2014/main" id="{82BA0635-F740-2FA2-AB9D-FD257BE5A0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40" y="1382930"/>
            <a:ext cx="9142082" cy="5099897"/>
          </a:xfrm>
          <a:prstGeom prst="rect">
            <a:avLst/>
          </a:prstGeom>
        </p:spPr>
      </p:pic>
    </p:spTree>
    <p:extLst>
      <p:ext uri="{BB962C8B-B14F-4D97-AF65-F5344CB8AC3E}">
        <p14:creationId xmlns:p14="http://schemas.microsoft.com/office/powerpoint/2010/main" val="1458998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III: Kịch bản tấn công và bảo mật</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31</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2701702"/>
          </a:xfrm>
          <a:prstGeom prst="rect">
            <a:avLst/>
          </a:prstGeom>
          <a:noFill/>
        </p:spPr>
        <p:txBody>
          <a:bodyPr wrap="square" lIns="91440" tIns="45720" rIns="91440" bIns="45720" anchor="t">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a:cs typeface="Arial"/>
                <a:sym typeface="Antic Slab"/>
              </a:rPr>
              <a:t>Kịch</a:t>
            </a:r>
            <a:r>
              <a:rPr kumimoji="0" lang="en-US" sz="3000" b="1" i="0" u="none" strike="noStrike" kern="0" cap="none" spc="0" normalizeH="0" baseline="0" noProof="0">
                <a:ln>
                  <a:noFill/>
                </a:ln>
                <a:solidFill>
                  <a:srgbClr val="000000"/>
                </a:solidFill>
                <a:effectLst/>
                <a:uLnTx/>
                <a:uFillTx/>
                <a:latin typeface="Arial"/>
                <a:cs typeface="Arial"/>
                <a:sym typeface="Antic Slab"/>
              </a:rPr>
              <a:t> </a:t>
            </a:r>
            <a:r>
              <a:rPr kumimoji="0" lang="en-US" sz="3000" b="1" i="0" u="none" strike="noStrike" kern="0" cap="none" spc="0" normalizeH="0" baseline="0" noProof="0" err="1">
                <a:ln>
                  <a:noFill/>
                </a:ln>
                <a:solidFill>
                  <a:srgbClr val="000000"/>
                </a:solidFill>
                <a:effectLst/>
                <a:uLnTx/>
                <a:uFillTx/>
                <a:latin typeface="Arial"/>
                <a:cs typeface="Arial"/>
                <a:sym typeface="Antic Slab"/>
              </a:rPr>
              <a:t>bản</a:t>
            </a:r>
            <a:r>
              <a:rPr lang="en-US" sz="3000" b="1" kern="0">
                <a:solidFill>
                  <a:srgbClr val="000000"/>
                </a:solidFill>
                <a:latin typeface="Arial"/>
                <a:cs typeface="Arial"/>
                <a:sym typeface="Antic Slab"/>
              </a:rPr>
              <a:t> 6</a:t>
            </a:r>
            <a:r>
              <a:rPr kumimoji="0" lang="en-US" sz="3000" b="1" i="0" u="none" strike="noStrike" kern="0" cap="none" spc="0" normalizeH="0" baseline="0" noProof="0">
                <a:ln>
                  <a:noFill/>
                </a:ln>
                <a:solidFill>
                  <a:srgbClr val="000000"/>
                </a:solidFill>
                <a:effectLst/>
                <a:uLnTx/>
                <a:uFillTx/>
                <a:latin typeface="Arial"/>
                <a:cs typeface="Arial"/>
                <a:sym typeface="Antic Slab"/>
              </a:rPr>
              <a:t>:</a:t>
            </a:r>
            <a:r>
              <a:rPr lang="en-US" sz="3000" b="1" kern="0">
                <a:solidFill>
                  <a:srgbClr val="000000"/>
                </a:solidFill>
                <a:latin typeface="Arial"/>
                <a:cs typeface="Arial"/>
                <a:sym typeface="Antic Slab"/>
              </a:rPr>
              <a:t> XSS </a:t>
            </a: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pic>
        <p:nvPicPr>
          <p:cNvPr id="3" name="Hình ảnh 2" descr="Ảnh có chứa văn bản, ảnh chụp màn hình, Phông chữ, màn hình&#10;&#10;Mô tả được tự động tạo">
            <a:extLst>
              <a:ext uri="{FF2B5EF4-FFF2-40B4-BE49-F238E27FC236}">
                <a16:creationId xmlns:a16="http://schemas.microsoft.com/office/drawing/2014/main" id="{53903A57-78FE-9C9A-05F8-8A6CD63B89C2}"/>
              </a:ext>
            </a:extLst>
          </p:cNvPr>
          <p:cNvPicPr>
            <a:picLocks noChangeAspect="1"/>
          </p:cNvPicPr>
          <p:nvPr/>
        </p:nvPicPr>
        <p:blipFill>
          <a:blip r:embed="rId3"/>
          <a:stretch>
            <a:fillRect/>
          </a:stretch>
        </p:blipFill>
        <p:spPr>
          <a:xfrm>
            <a:off x="1724025" y="2019300"/>
            <a:ext cx="5695950" cy="2819400"/>
          </a:xfrm>
          <a:prstGeom prst="rect">
            <a:avLst/>
          </a:prstGeom>
        </p:spPr>
      </p:pic>
    </p:spTree>
    <p:extLst>
      <p:ext uri="{BB962C8B-B14F-4D97-AF65-F5344CB8AC3E}">
        <p14:creationId xmlns:p14="http://schemas.microsoft.com/office/powerpoint/2010/main" val="3860013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E69CB8C-E142-D614-7B0E-0D4EE7D16F75}"/>
              </a:ext>
            </a:extLst>
          </p:cNvPr>
          <p:cNvSpPr>
            <a:spLocks noGrp="1"/>
          </p:cNvSpPr>
          <p:nvPr>
            <p:ph type="title"/>
          </p:nvPr>
        </p:nvSpPr>
        <p:spPr>
          <a:xfrm>
            <a:off x="581306" y="152524"/>
            <a:ext cx="8214072" cy="510111"/>
          </a:xfrm>
        </p:spPr>
        <p:txBody>
          <a:bodyPr/>
          <a:lstStyle/>
          <a:p>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Nội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dung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báo</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cáo</a:t>
            </a:r>
            <a:endParaRPr lang="en-US"/>
          </a:p>
        </p:txBody>
      </p:sp>
      <p:sp>
        <p:nvSpPr>
          <p:cNvPr id="3" name="Chỗ dành sẵn cho Nội dung 2">
            <a:extLst>
              <a:ext uri="{FF2B5EF4-FFF2-40B4-BE49-F238E27FC236}">
                <a16:creationId xmlns:a16="http://schemas.microsoft.com/office/drawing/2014/main" id="{4A4B9A5A-E140-D80C-35C1-1A5B83FBA8F6}"/>
              </a:ext>
            </a:extLst>
          </p:cNvPr>
          <p:cNvSpPr>
            <a:spLocks noGrp="1"/>
          </p:cNvSpPr>
          <p:nvPr>
            <p:ph idx="1"/>
          </p:nvPr>
        </p:nvSpPr>
        <p:spPr/>
        <p:txBody>
          <a:bodyPr/>
          <a:lstStyle/>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Phần I: Giới thiệu kiến thức nền tảng</a:t>
            </a: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Phần II:</a:t>
            </a:r>
            <a:r>
              <a:rPr kumimoji="0" lang="en-US"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 </a:t>
            </a:r>
            <a:r>
              <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Tổng quan về </a:t>
            </a:r>
            <a:r>
              <a:rPr kumimoji="0" lang="vi-VN" sz="3200" b="1" i="0" u="none" strike="noStrike" kern="1200" cap="none" spc="0" normalizeH="0" baseline="0" noProof="0" err="1">
                <a:ln>
                  <a:noFill/>
                </a:ln>
                <a:effectLst/>
                <a:uLnTx/>
                <a:uFillTx/>
                <a:latin typeface="Arial" panose="020B0604020202020204" pitchFamily="34" charset="0"/>
                <a:ea typeface="+mn-ea"/>
                <a:cs typeface="Arial" panose="020B0604020202020204" pitchFamily="34" charset="0"/>
              </a:rPr>
              <a:t>Selenium</a:t>
            </a:r>
            <a:endPar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Phần III: Kịch bản tấn công và bảo mật</a:t>
            </a:r>
            <a:endParaRPr kumimoji="0" lang="en-US"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a:p>
            <a:pPr marL="292735" indent="-292735" defTabSz="385571">
              <a:spcBef>
                <a:spcPts val="2700"/>
              </a:spcBef>
              <a:defRPr sz="1800"/>
            </a:pPr>
            <a:r>
              <a:rPr lang="en-US" sz="3200" b="1" err="1">
                <a:solidFill>
                  <a:srgbClr val="FF0000"/>
                </a:solidFill>
              </a:rPr>
              <a:t>Phần</a:t>
            </a:r>
            <a:r>
              <a:rPr lang="en-US" sz="3200" b="1">
                <a:solidFill>
                  <a:srgbClr val="FF0000"/>
                </a:solidFill>
              </a:rPr>
              <a:t> IV: </a:t>
            </a:r>
            <a:r>
              <a:rPr lang="en-US" sz="3200" b="1" err="1">
                <a:solidFill>
                  <a:srgbClr val="FF0000"/>
                </a:solidFill>
              </a:rPr>
              <a:t>Kết</a:t>
            </a:r>
            <a:r>
              <a:rPr lang="en-US" sz="3200" b="1">
                <a:solidFill>
                  <a:srgbClr val="FF0000"/>
                </a:solidFill>
              </a:rPr>
              <a:t> </a:t>
            </a:r>
            <a:r>
              <a:rPr lang="en-US" sz="3200" b="1" err="1">
                <a:solidFill>
                  <a:srgbClr val="FF0000"/>
                </a:solidFill>
              </a:rPr>
              <a:t>luận</a:t>
            </a:r>
            <a:endParaRPr kumimoji="0" lang="en-US"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endPar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endParaRPr kumimoji="0" lang="vi-VN"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4" name="Chỗ dành sẵn cho Số hiệu Bản chiếu 3">
            <a:extLst>
              <a:ext uri="{FF2B5EF4-FFF2-40B4-BE49-F238E27FC236}">
                <a16:creationId xmlns:a16="http://schemas.microsoft.com/office/drawing/2014/main" id="{63BBB889-99F8-9BE9-5405-8ECDB8487E19}"/>
              </a:ext>
            </a:extLst>
          </p:cNvPr>
          <p:cNvSpPr>
            <a:spLocks noGrp="1"/>
          </p:cNvSpPr>
          <p:nvPr>
            <p:ph type="sldNum" sz="quarter" idx="12"/>
          </p:nvPr>
        </p:nvSpPr>
        <p:spPr/>
        <p:txBody>
          <a:bodyPr/>
          <a:lstStyle/>
          <a:p>
            <a:fld id="{B487F271-60DF-4592-BB7F-B45BB4441AA9}" type="slidenum">
              <a:rPr lang="en-US" smtClean="0"/>
              <a:pPr/>
              <a:t>32</a:t>
            </a:fld>
            <a:endParaRPr lang="en-US"/>
          </a:p>
        </p:txBody>
      </p:sp>
    </p:spTree>
    <p:extLst>
      <p:ext uri="{BB962C8B-B14F-4D97-AF65-F5344CB8AC3E}">
        <p14:creationId xmlns:p14="http://schemas.microsoft.com/office/powerpoint/2010/main" val="3128706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IV: Kết luận</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33</a:t>
            </a:fld>
            <a:endParaRPr lang="en-US"/>
          </a:p>
        </p:txBody>
      </p:sp>
      <p:sp>
        <p:nvSpPr>
          <p:cNvPr id="3" name="Hộp Văn bản 2">
            <a:extLst>
              <a:ext uri="{FF2B5EF4-FFF2-40B4-BE49-F238E27FC236}">
                <a16:creationId xmlns:a16="http://schemas.microsoft.com/office/drawing/2014/main" id="{B96AD5D3-1E2D-5024-CB0F-18C787FB427D}"/>
              </a:ext>
            </a:extLst>
          </p:cNvPr>
          <p:cNvSpPr txBox="1"/>
          <p:nvPr/>
        </p:nvSpPr>
        <p:spPr>
          <a:xfrm>
            <a:off x="177570" y="1035150"/>
            <a:ext cx="8788859" cy="5509200"/>
          </a:xfrm>
          <a:prstGeom prst="rect">
            <a:avLst/>
          </a:prstGeom>
          <a:noFill/>
        </p:spPr>
        <p:txBody>
          <a:bodyPr wrap="square">
            <a:spAutoFit/>
          </a:bodyPr>
          <a:lstStyle/>
          <a:p>
            <a:pPr marL="565150" indent="-457200">
              <a:buFont typeface="Arial" panose="020B0604020202020204" pitchFamily="34" charset="0"/>
              <a:buChar char="•"/>
            </a:pPr>
            <a:r>
              <a:rPr lang="vi-VN" sz="2200" err="1">
                <a:latin typeface="Arial" panose="020B0604020202020204" pitchFamily="34" charset="0"/>
                <a:cs typeface="Arial" panose="020B0604020202020204" pitchFamily="34" charset="0"/>
              </a:rPr>
              <a:t>Selenium</a:t>
            </a:r>
            <a:r>
              <a:rPr lang="vi-VN" sz="2200">
                <a:latin typeface="Arial" panose="020B0604020202020204" pitchFamily="34" charset="0"/>
                <a:cs typeface="Arial" panose="020B0604020202020204" pitchFamily="34" charset="0"/>
              </a:rPr>
              <a:t> là một công cụ miễn phí và mã nguồn mở, giúp giảm chi phí cho các doanh nghiệp và cá nhân khi thực hiện kiểm thử tự động.</a:t>
            </a:r>
            <a:endParaRPr lang="en-US" sz="2200">
              <a:latin typeface="Arial" panose="020B0604020202020204" pitchFamily="34" charset="0"/>
              <a:cs typeface="Arial" panose="020B0604020202020204" pitchFamily="34" charset="0"/>
            </a:endParaRPr>
          </a:p>
          <a:p>
            <a:pPr marL="565150" indent="-457200">
              <a:buFont typeface="Arial" panose="020B0604020202020204" pitchFamily="34" charset="0"/>
              <a:buChar char="•"/>
            </a:pPr>
            <a:r>
              <a:rPr lang="vi-VN" sz="2200">
                <a:latin typeface="Arial" panose="020B0604020202020204" pitchFamily="34" charset="0"/>
                <a:cs typeface="Arial" panose="020B0604020202020204" pitchFamily="34" charset="0"/>
              </a:rPr>
              <a:t>Đây là một công cụ hữu ích cho việc kiểm thử ứng dụng </a:t>
            </a:r>
            <a:r>
              <a:rPr lang="vi-VN" sz="2200" err="1">
                <a:latin typeface="Arial" panose="020B0604020202020204" pitchFamily="34" charset="0"/>
                <a:cs typeface="Arial" panose="020B0604020202020204" pitchFamily="34" charset="0"/>
              </a:rPr>
              <a:t>web</a:t>
            </a:r>
            <a:r>
              <a:rPr lang="vi-VN" sz="2200">
                <a:latin typeface="Arial" panose="020B0604020202020204" pitchFamily="34" charset="0"/>
                <a:cs typeface="Arial" panose="020B0604020202020204" pitchFamily="34" charset="0"/>
              </a:rPr>
              <a:t>, hỗ trợ nhiều ngôn ngữ lập trình như </a:t>
            </a:r>
            <a:r>
              <a:rPr lang="vi-VN" sz="2200" err="1">
                <a:latin typeface="Arial" panose="020B0604020202020204" pitchFamily="34" charset="0"/>
                <a:cs typeface="Arial" panose="020B0604020202020204" pitchFamily="34" charset="0"/>
              </a:rPr>
              <a:t>Python</a:t>
            </a:r>
            <a:r>
              <a:rPr lang="vi-VN" sz="2200">
                <a:latin typeface="Arial" panose="020B0604020202020204" pitchFamily="34" charset="0"/>
                <a:cs typeface="Arial" panose="020B0604020202020204" pitchFamily="34" charset="0"/>
              </a:rPr>
              <a:t>, </a:t>
            </a:r>
            <a:r>
              <a:rPr lang="vi-VN" sz="2200" err="1">
                <a:latin typeface="Arial" panose="020B0604020202020204" pitchFamily="34" charset="0"/>
                <a:cs typeface="Arial" panose="020B0604020202020204" pitchFamily="34" charset="0"/>
              </a:rPr>
              <a:t>Java</a:t>
            </a:r>
            <a:r>
              <a:rPr lang="vi-VN" sz="2200">
                <a:latin typeface="Arial" panose="020B0604020202020204" pitchFamily="34" charset="0"/>
                <a:cs typeface="Arial" panose="020B0604020202020204" pitchFamily="34" charset="0"/>
              </a:rPr>
              <a:t>, và C#, cùng với khả năng tương thích với nhiều trình duyệt.</a:t>
            </a:r>
          </a:p>
          <a:p>
            <a:pPr marL="565150" indent="-457200">
              <a:buFont typeface="Arial" panose="020B0604020202020204" pitchFamily="34" charset="0"/>
              <a:buChar char="•"/>
            </a:pPr>
            <a:r>
              <a:rPr lang="vi-VN" sz="2200" err="1">
                <a:latin typeface="Arial" panose="020B0604020202020204" pitchFamily="34" charset="0"/>
                <a:cs typeface="Arial" panose="020B0604020202020204" pitchFamily="34" charset="0"/>
              </a:rPr>
              <a:t>Selenium</a:t>
            </a:r>
            <a:r>
              <a:rPr lang="vi-VN" sz="2200">
                <a:latin typeface="Arial" panose="020B0604020202020204" pitchFamily="34" charset="0"/>
                <a:cs typeface="Arial" panose="020B0604020202020204" pitchFamily="34" charset="0"/>
              </a:rPr>
              <a:t> rất dễ sử dụng đối với các lập trình viên và kiểm thử viên có kinh nghiệm lập trình cơ bản, nhờ vào tài liệu phong phú và cộng đồng hỗ trợ rộng rãi.</a:t>
            </a:r>
          </a:p>
          <a:p>
            <a:pPr marL="565150" indent="-457200">
              <a:buFont typeface="Arial" panose="020B0604020202020204" pitchFamily="34" charset="0"/>
              <a:buChar char="•"/>
            </a:pPr>
            <a:r>
              <a:rPr lang="vi-VN" sz="2200">
                <a:latin typeface="Arial" panose="020B0604020202020204" pitchFamily="34" charset="0"/>
                <a:cs typeface="Arial" panose="020B0604020202020204" pitchFamily="34" charset="0"/>
              </a:rPr>
              <a:t>Tích hợp tốt với các công cụ khác như </a:t>
            </a:r>
            <a:r>
              <a:rPr lang="vi-VN" sz="2200" err="1">
                <a:latin typeface="Arial" panose="020B0604020202020204" pitchFamily="34" charset="0"/>
                <a:cs typeface="Arial" panose="020B0604020202020204" pitchFamily="34" charset="0"/>
              </a:rPr>
              <a:t>Jenkins</a:t>
            </a:r>
            <a:r>
              <a:rPr lang="vi-VN" sz="2200">
                <a:latin typeface="Arial" panose="020B0604020202020204" pitchFamily="34" charset="0"/>
                <a:cs typeface="Arial" panose="020B0604020202020204" pitchFamily="34" charset="0"/>
              </a:rPr>
              <a:t>, </a:t>
            </a:r>
            <a:r>
              <a:rPr lang="vi-VN" sz="2200" err="1">
                <a:latin typeface="Arial" panose="020B0604020202020204" pitchFamily="34" charset="0"/>
                <a:cs typeface="Arial" panose="020B0604020202020204" pitchFamily="34" charset="0"/>
              </a:rPr>
              <a:t>JUnit</a:t>
            </a:r>
            <a:r>
              <a:rPr lang="vi-VN" sz="2200">
                <a:latin typeface="Arial" panose="020B0604020202020204" pitchFamily="34" charset="0"/>
                <a:cs typeface="Arial" panose="020B0604020202020204" pitchFamily="34" charset="0"/>
              </a:rPr>
              <a:t>, </a:t>
            </a:r>
            <a:r>
              <a:rPr lang="vi-VN" sz="2200" err="1">
                <a:latin typeface="Arial" panose="020B0604020202020204" pitchFamily="34" charset="0"/>
                <a:cs typeface="Arial" panose="020B0604020202020204" pitchFamily="34" charset="0"/>
              </a:rPr>
              <a:t>TestNG</a:t>
            </a:r>
            <a:r>
              <a:rPr lang="vi-VN" sz="2200">
                <a:latin typeface="Arial" panose="020B0604020202020204" pitchFamily="34" charset="0"/>
                <a:cs typeface="Arial" panose="020B0604020202020204" pitchFamily="34" charset="0"/>
              </a:rPr>
              <a:t> và OWASP ZAP, giúp mở rộng khả năng kiểm thử và bảo mật.</a:t>
            </a:r>
          </a:p>
          <a:p>
            <a:pPr marL="565150" indent="-457200">
              <a:buFont typeface="Arial" panose="020B0604020202020204" pitchFamily="34" charset="0"/>
              <a:buChar char="•"/>
            </a:pPr>
            <a:r>
              <a:rPr lang="vi-VN" sz="2200">
                <a:latin typeface="Arial" panose="020B0604020202020204" pitchFamily="34" charset="0"/>
                <a:cs typeface="Arial" panose="020B0604020202020204" pitchFamily="34" charset="0"/>
              </a:rPr>
              <a:t>Khả năng tự động hóa vượt trội giúp tiết kiệm thời gian và nỗ lực, nâng cao hiệu quả và độ chính xác trong quá trình kiểm thử.</a:t>
            </a:r>
          </a:p>
          <a:p>
            <a:pPr marL="565150" indent="-457200">
              <a:buFont typeface="Arial" panose="020B0604020202020204" pitchFamily="34" charset="0"/>
              <a:buChar char="•"/>
            </a:pPr>
            <a:r>
              <a:rPr lang="vi-VN" sz="2200">
                <a:latin typeface="Arial" panose="020B0604020202020204" pitchFamily="34" charset="0"/>
                <a:cs typeface="Arial" panose="020B0604020202020204" pitchFamily="34" charset="0"/>
              </a:rPr>
              <a:t>Khả năng kiểm thử trên nhiều trình duyệt và nền tảng đảm bảo ứng dụng hoạt động mượt mà trên các môi trường khác nhau.</a:t>
            </a:r>
            <a:endParaRPr lang="en-US" sz="2200">
              <a:latin typeface="Arial" panose="020B0604020202020204" pitchFamily="34" charset="0"/>
              <a:cs typeface="Arial" panose="020B0604020202020204" pitchFamily="34" charset="0"/>
            </a:endParaRPr>
          </a:p>
          <a:p>
            <a:pPr marL="565150" indent="-457200">
              <a:buFont typeface="Arial" panose="020B0604020202020204" pitchFamily="34" charset="0"/>
              <a:buChar char="•"/>
            </a:pPr>
            <a:endParaRPr 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0327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D4C9177-FCF7-4293-9761-B2A3B1D7FA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3209" y="-1"/>
            <a:ext cx="10296258" cy="6864172"/>
          </a:xfrm>
          <a:prstGeom prst="rect">
            <a:avLst/>
          </a:prstGeom>
        </p:spPr>
      </p:pic>
      <p:sp>
        <p:nvSpPr>
          <p:cNvPr id="15" name="Rectangle 14">
            <a:extLst>
              <a:ext uri="{FF2B5EF4-FFF2-40B4-BE49-F238E27FC236}">
                <a16:creationId xmlns:a16="http://schemas.microsoft.com/office/drawing/2014/main" id="{BE32BE3A-A33B-4ED1-A5AC-AB51F56EB843}"/>
              </a:ext>
            </a:extLst>
          </p:cNvPr>
          <p:cNvSpPr/>
          <p:nvPr/>
        </p:nvSpPr>
        <p:spPr>
          <a:xfrm>
            <a:off x="0" y="-1"/>
            <a:ext cx="9144000" cy="6848273"/>
          </a:xfrm>
          <a:prstGeom prst="rect">
            <a:avLst/>
          </a:prstGeom>
          <a:solidFill>
            <a:schemeClr val="dk1">
              <a:alpha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938720" y="3348136"/>
            <a:ext cx="7772400" cy="1826209"/>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chor="ctr">
            <a:normAutofit/>
          </a:bodyPr>
          <a:lstStyle/>
          <a:p>
            <a:r>
              <a:rPr lang="en-US" sz="3200" b="1" i="1" err="1">
                <a:solidFill>
                  <a:schemeClr val="bg1"/>
                </a:solidFill>
              </a:rPr>
              <a:t>Cám</a:t>
            </a:r>
            <a:r>
              <a:rPr lang="en-US" sz="3200" b="1" i="1">
                <a:solidFill>
                  <a:schemeClr val="bg1"/>
                </a:solidFill>
              </a:rPr>
              <a:t> </a:t>
            </a:r>
            <a:r>
              <a:rPr lang="en-US" sz="3200" b="1" i="1" err="1">
                <a:solidFill>
                  <a:schemeClr val="bg1"/>
                </a:solidFill>
              </a:rPr>
              <a:t>ơn</a:t>
            </a:r>
            <a:r>
              <a:rPr lang="en-US" sz="3200" b="1" i="1">
                <a:solidFill>
                  <a:schemeClr val="bg1"/>
                </a:solidFill>
              </a:rPr>
              <a:t> </a:t>
            </a:r>
            <a:r>
              <a:rPr lang="en-US" sz="3200" b="1" i="1" err="1">
                <a:solidFill>
                  <a:schemeClr val="bg1"/>
                </a:solidFill>
              </a:rPr>
              <a:t>thầy</a:t>
            </a:r>
            <a:r>
              <a:rPr lang="en-US" sz="3200" b="1" i="1">
                <a:solidFill>
                  <a:schemeClr val="bg1"/>
                </a:solidFill>
              </a:rPr>
              <a:t> </a:t>
            </a:r>
            <a:r>
              <a:rPr lang="en-US" sz="3200" b="1" i="1" err="1">
                <a:solidFill>
                  <a:schemeClr val="bg1"/>
                </a:solidFill>
              </a:rPr>
              <a:t>và</a:t>
            </a:r>
            <a:r>
              <a:rPr lang="en-US" sz="3200" b="1" i="1">
                <a:solidFill>
                  <a:schemeClr val="bg1"/>
                </a:solidFill>
              </a:rPr>
              <a:t> </a:t>
            </a:r>
            <a:r>
              <a:rPr lang="en-US" sz="3200" b="1" i="1" err="1">
                <a:solidFill>
                  <a:schemeClr val="bg1"/>
                </a:solidFill>
              </a:rPr>
              <a:t>các</a:t>
            </a:r>
            <a:r>
              <a:rPr lang="en-US" sz="3200" b="1" i="1">
                <a:solidFill>
                  <a:schemeClr val="bg1"/>
                </a:solidFill>
              </a:rPr>
              <a:t> </a:t>
            </a:r>
            <a:r>
              <a:rPr lang="en-US" sz="3200" b="1" i="1" err="1">
                <a:solidFill>
                  <a:schemeClr val="bg1"/>
                </a:solidFill>
              </a:rPr>
              <a:t>bạn</a:t>
            </a:r>
            <a:r>
              <a:rPr lang="en-US" sz="3200" b="1" i="1">
                <a:solidFill>
                  <a:schemeClr val="bg1"/>
                </a:solidFill>
              </a:rPr>
              <a:t> </a:t>
            </a:r>
            <a:r>
              <a:rPr lang="en-US" sz="3200" b="1" i="1" err="1">
                <a:solidFill>
                  <a:schemeClr val="bg1"/>
                </a:solidFill>
              </a:rPr>
              <a:t>đã</a:t>
            </a:r>
            <a:r>
              <a:rPr lang="en-US" sz="3200" b="1" i="1">
                <a:solidFill>
                  <a:schemeClr val="bg1"/>
                </a:solidFill>
              </a:rPr>
              <a:t> </a:t>
            </a:r>
            <a:r>
              <a:rPr lang="en-US" sz="3200" b="1" i="1" err="1">
                <a:solidFill>
                  <a:schemeClr val="bg1"/>
                </a:solidFill>
              </a:rPr>
              <a:t>lắng</a:t>
            </a:r>
            <a:r>
              <a:rPr lang="en-US" sz="3200" b="1" i="1">
                <a:solidFill>
                  <a:schemeClr val="bg1"/>
                </a:solidFill>
              </a:rPr>
              <a:t> </a:t>
            </a:r>
            <a:r>
              <a:rPr lang="en-US" sz="3200" b="1" i="1" err="1">
                <a:solidFill>
                  <a:schemeClr val="bg1"/>
                </a:solidFill>
              </a:rPr>
              <a:t>nghe</a:t>
            </a:r>
            <a:r>
              <a:rPr lang="en-US" sz="3200" b="1" i="1">
                <a:solidFill>
                  <a:schemeClr val="bg1"/>
                </a:solidFill>
              </a:rPr>
              <a:t>!</a:t>
            </a:r>
            <a:endParaRPr lang="en-US" b="1">
              <a:solidFill>
                <a:schemeClr val="bg1"/>
              </a:solidFill>
            </a:endParaRP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99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I: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Giới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thiệu</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kiến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thức</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nền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tảng</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4</a:t>
            </a:fld>
            <a:endParaRPr lang="en-US"/>
          </a:p>
        </p:txBody>
      </p:sp>
      <p:sp>
        <p:nvSpPr>
          <p:cNvPr id="8" name="Hộp Văn bản 7">
            <a:extLst>
              <a:ext uri="{FF2B5EF4-FFF2-40B4-BE49-F238E27FC236}">
                <a16:creationId xmlns:a16="http://schemas.microsoft.com/office/drawing/2014/main" id="{2C687903-B935-B577-7A77-9156987F445B}"/>
              </a:ext>
            </a:extLst>
          </p:cNvPr>
          <p:cNvSpPr txBox="1"/>
          <p:nvPr/>
        </p:nvSpPr>
        <p:spPr>
          <a:xfrm>
            <a:off x="169945" y="1089397"/>
            <a:ext cx="7526374" cy="553998"/>
          </a:xfrm>
          <a:prstGeom prst="rect">
            <a:avLst/>
          </a:prstGeom>
          <a:noFill/>
        </p:spPr>
        <p:txBody>
          <a:bodyPr wrap="square">
            <a:spAutoFit/>
          </a:bodyPr>
          <a:lstStyle/>
          <a:p>
            <a:r>
              <a:rPr lang="en-US" sz="3000" b="1" err="1">
                <a:latin typeface="Arial" panose="020B0604020202020204" pitchFamily="34" charset="0"/>
                <a:cs typeface="Arial" panose="020B0604020202020204" pitchFamily="34" charset="0"/>
              </a:rPr>
              <a:t>Tự</a:t>
            </a:r>
            <a:r>
              <a:rPr lang="en-US" sz="3000" b="1">
                <a:latin typeface="Arial" panose="020B0604020202020204" pitchFamily="34" charset="0"/>
                <a:cs typeface="Arial" panose="020B0604020202020204" pitchFamily="34" charset="0"/>
              </a:rPr>
              <a:t> </a:t>
            </a:r>
            <a:r>
              <a:rPr lang="en-US" sz="3000" b="1" err="1">
                <a:latin typeface="Arial" panose="020B0604020202020204" pitchFamily="34" charset="0"/>
                <a:cs typeface="Arial" panose="020B0604020202020204" pitchFamily="34" charset="0"/>
              </a:rPr>
              <a:t>động</a:t>
            </a:r>
            <a:r>
              <a:rPr lang="en-US" sz="3000" b="1">
                <a:latin typeface="Arial" panose="020B0604020202020204" pitchFamily="34" charset="0"/>
                <a:cs typeface="Arial" panose="020B0604020202020204" pitchFamily="34" charset="0"/>
              </a:rPr>
              <a:t> </a:t>
            </a:r>
            <a:r>
              <a:rPr lang="en-US" sz="3000" b="1" err="1">
                <a:latin typeface="Arial" panose="020B0604020202020204" pitchFamily="34" charset="0"/>
                <a:cs typeface="Arial" panose="020B0604020202020204" pitchFamily="34" charset="0"/>
              </a:rPr>
              <a:t>hóa</a:t>
            </a:r>
            <a:r>
              <a:rPr lang="en-US" sz="3000" b="1">
                <a:latin typeface="Arial" panose="020B0604020202020204" pitchFamily="34" charset="0"/>
                <a:cs typeface="Arial" panose="020B0604020202020204" pitchFamily="34" charset="0"/>
              </a:rPr>
              <a:t> </a:t>
            </a:r>
            <a:r>
              <a:rPr lang="en-US" sz="3000" b="1" err="1">
                <a:latin typeface="Arial" panose="020B0604020202020204" pitchFamily="34" charset="0"/>
                <a:cs typeface="Arial" panose="020B0604020202020204" pitchFamily="34" charset="0"/>
              </a:rPr>
              <a:t>trình</a:t>
            </a:r>
            <a:r>
              <a:rPr lang="en-US" sz="3000" b="1">
                <a:latin typeface="Arial" panose="020B0604020202020204" pitchFamily="34" charset="0"/>
                <a:cs typeface="Arial" panose="020B0604020202020204" pitchFamily="34" charset="0"/>
              </a:rPr>
              <a:t> </a:t>
            </a:r>
            <a:r>
              <a:rPr lang="en-US" sz="3000" b="1" err="1">
                <a:latin typeface="Arial" panose="020B0604020202020204" pitchFamily="34" charset="0"/>
                <a:cs typeface="Arial" panose="020B0604020202020204" pitchFamily="34" charset="0"/>
              </a:rPr>
              <a:t>duyệt</a:t>
            </a:r>
            <a:r>
              <a:rPr lang="en-US" sz="3000" b="1">
                <a:latin typeface="Arial" panose="020B0604020202020204" pitchFamily="34" charset="0"/>
                <a:cs typeface="Arial" panose="020B0604020202020204" pitchFamily="34" charset="0"/>
              </a:rPr>
              <a:t> web </a:t>
            </a:r>
            <a:r>
              <a:rPr lang="en-US" sz="3000" b="1" err="1">
                <a:latin typeface="Arial" panose="020B0604020202020204" pitchFamily="34" charset="0"/>
                <a:cs typeface="Arial" panose="020B0604020202020204" pitchFamily="34" charset="0"/>
              </a:rPr>
              <a:t>là</a:t>
            </a:r>
            <a:r>
              <a:rPr lang="en-US" sz="3000" b="1">
                <a:latin typeface="Arial" panose="020B0604020202020204" pitchFamily="34" charset="0"/>
                <a:cs typeface="Arial" panose="020B0604020202020204" pitchFamily="34" charset="0"/>
              </a:rPr>
              <a:t> </a:t>
            </a:r>
            <a:r>
              <a:rPr lang="en-US" sz="3000" b="1" err="1">
                <a:latin typeface="Arial" panose="020B0604020202020204" pitchFamily="34" charset="0"/>
                <a:cs typeface="Arial" panose="020B0604020202020204" pitchFamily="34" charset="0"/>
              </a:rPr>
              <a:t>gì</a:t>
            </a:r>
            <a:r>
              <a:rPr lang="en-US" sz="3000" b="1">
                <a:latin typeface="Arial" panose="020B0604020202020204" pitchFamily="34" charset="0"/>
                <a:cs typeface="Arial" panose="020B0604020202020204" pitchFamily="34" charset="0"/>
              </a:rPr>
              <a:t>?</a:t>
            </a:r>
          </a:p>
        </p:txBody>
      </p:sp>
      <p:sp>
        <p:nvSpPr>
          <p:cNvPr id="13" name="Hộp Văn bản 12">
            <a:extLst>
              <a:ext uri="{FF2B5EF4-FFF2-40B4-BE49-F238E27FC236}">
                <a16:creationId xmlns:a16="http://schemas.microsoft.com/office/drawing/2014/main" id="{77D479B4-8884-AB74-C7E4-5DD716CF80D6}"/>
              </a:ext>
            </a:extLst>
          </p:cNvPr>
          <p:cNvSpPr txBox="1"/>
          <p:nvPr/>
        </p:nvSpPr>
        <p:spPr>
          <a:xfrm>
            <a:off x="169945" y="1643395"/>
            <a:ext cx="8788859" cy="3970318"/>
          </a:xfrm>
          <a:prstGeom prst="rect">
            <a:avLst/>
          </a:prstGeom>
          <a:noFill/>
        </p:spPr>
        <p:txBody>
          <a:bodyPr wrap="square">
            <a:spAutoFit/>
          </a:bodyPr>
          <a:lstStyle/>
          <a:p>
            <a:pPr marL="107950" indent="0">
              <a:buNone/>
            </a:pPr>
            <a:r>
              <a:rPr lang="en-US" sz="2800" err="1">
                <a:latin typeface="Arial" panose="020B0604020202020204" pitchFamily="34" charset="0"/>
                <a:cs typeface="Arial" panose="020B0604020202020204" pitchFamily="34" charset="0"/>
              </a:rPr>
              <a:t>Định</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nghĩa</a:t>
            </a:r>
            <a:endParaRPr lang="en-US" sz="2800">
              <a:latin typeface="Arial" panose="020B0604020202020204" pitchFamily="34" charset="0"/>
              <a:cs typeface="Arial" panose="020B0604020202020204" pitchFamily="34" charset="0"/>
            </a:endParaRPr>
          </a:p>
          <a:p>
            <a:pPr marL="565150" indent="-457200">
              <a:buFont typeface="Arial" panose="020B0604020202020204" pitchFamily="34" charset="0"/>
              <a:buChar char="•"/>
            </a:pPr>
            <a:r>
              <a:rPr lang="en-US" sz="2800" err="1">
                <a:latin typeface="Arial" panose="020B0604020202020204" pitchFamily="34" charset="0"/>
                <a:cs typeface="Arial" panose="020B0604020202020204" pitchFamily="34" charset="0"/>
              </a:rPr>
              <a:t>Là</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quá</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trình</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sử</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dụng</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phần</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mềm</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hoặc</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công</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cụ</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để</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điều</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khiển</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trình</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duyệt</a:t>
            </a:r>
            <a:r>
              <a:rPr lang="en-US" sz="2800">
                <a:latin typeface="Arial" panose="020B0604020202020204" pitchFamily="34" charset="0"/>
                <a:cs typeface="Arial" panose="020B0604020202020204" pitchFamily="34" charset="0"/>
              </a:rPr>
              <a:t> web </a:t>
            </a:r>
            <a:r>
              <a:rPr lang="en-US" sz="2800" err="1">
                <a:latin typeface="Arial" panose="020B0604020202020204" pitchFamily="34" charset="0"/>
                <a:cs typeface="Arial" panose="020B0604020202020204" pitchFamily="34" charset="0"/>
              </a:rPr>
              <a:t>thực</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hiện</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các</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tác</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vụ</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tự</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động</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mở</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trang</a:t>
            </a:r>
            <a:r>
              <a:rPr lang="en-US" sz="2800">
                <a:latin typeface="Arial" panose="020B0604020202020204" pitchFamily="34" charset="0"/>
                <a:cs typeface="Arial" panose="020B0604020202020204" pitchFamily="34" charset="0"/>
              </a:rPr>
              <a:t> web, </a:t>
            </a:r>
            <a:r>
              <a:rPr lang="en-US" sz="2800" err="1">
                <a:latin typeface="Arial" panose="020B0604020202020204" pitchFamily="34" charset="0"/>
                <a:cs typeface="Arial" panose="020B0604020202020204" pitchFamily="34" charset="0"/>
              </a:rPr>
              <a:t>nhấp</a:t>
            </a:r>
            <a:r>
              <a:rPr lang="en-US" sz="2800">
                <a:latin typeface="Arial" panose="020B0604020202020204" pitchFamily="34" charset="0"/>
                <a:cs typeface="Arial" panose="020B0604020202020204" pitchFamily="34" charset="0"/>
              </a:rPr>
              <a:t> </a:t>
            </a:r>
            <a:r>
              <a:rPr lang="vi-VN" sz="2800">
                <a:latin typeface="Arial" panose="020B0604020202020204" pitchFamily="34" charset="0"/>
                <a:cs typeface="Arial" panose="020B0604020202020204" pitchFamily="34" charset="0"/>
              </a:rPr>
              <a:t>chuột,</a:t>
            </a:r>
            <a:r>
              <a:rPr lang="en-US" sz="2800">
                <a:latin typeface="Arial" panose="020B0604020202020204" pitchFamily="34" charset="0"/>
                <a:cs typeface="Arial" panose="020B0604020202020204" pitchFamily="34" charset="0"/>
              </a:rPr>
              <a:t> </a:t>
            </a:r>
            <a:r>
              <a:rPr lang="vi-VN" sz="2800">
                <a:latin typeface="Arial" panose="020B0604020202020204" pitchFamily="34" charset="0"/>
                <a:cs typeface="Arial" panose="020B0604020202020204" pitchFamily="34" charset="0"/>
              </a:rPr>
              <a:t>nhập văn bản</a:t>
            </a:r>
            <a:r>
              <a:rPr lang="en-US" sz="2800">
                <a:latin typeface="Arial" panose="020B0604020202020204" pitchFamily="34" charset="0"/>
                <a:cs typeface="Arial" panose="020B0604020202020204" pitchFamily="34" charset="0"/>
              </a:rPr>
              <a:t>, </a:t>
            </a:r>
            <a:r>
              <a:rPr lang="vi-VN" sz="2800">
                <a:latin typeface="Arial" panose="020B0604020202020204" pitchFamily="34" charset="0"/>
                <a:cs typeface="Arial" panose="020B0604020202020204" pitchFamily="34" charset="0"/>
              </a:rPr>
              <a:t>điều hướng giữa các trang, và thậm chí tương tác với các phần tử động trên trang </a:t>
            </a:r>
            <a:r>
              <a:rPr lang="vi-VN" sz="2800" err="1">
                <a:latin typeface="Arial" panose="020B0604020202020204" pitchFamily="34" charset="0"/>
                <a:cs typeface="Arial" panose="020B0604020202020204" pitchFamily="34" charset="0"/>
              </a:rPr>
              <a:t>web</a:t>
            </a:r>
            <a:r>
              <a:rPr lang="en-US" sz="2800">
                <a:latin typeface="Arial" panose="020B0604020202020204" pitchFamily="34" charset="0"/>
                <a:cs typeface="Arial" panose="020B0604020202020204" pitchFamily="34" charset="0"/>
              </a:rPr>
              <a:t>).</a:t>
            </a:r>
          </a:p>
          <a:p>
            <a:pPr marL="565150" indent="-457200">
              <a:buFont typeface="Arial" panose="020B0604020202020204" pitchFamily="34" charset="0"/>
              <a:buChar char="•"/>
            </a:pPr>
            <a:r>
              <a:rPr lang="en-US" sz="2800" err="1">
                <a:latin typeface="Arial" panose="020B0604020202020204" pitchFamily="34" charset="0"/>
                <a:cs typeface="Arial" panose="020B0604020202020204" pitchFamily="34" charset="0"/>
              </a:rPr>
              <a:t>Là</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một</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phần</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quan</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trọng</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trong</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việc</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kiểm</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thử</a:t>
            </a:r>
            <a:r>
              <a:rPr lang="en-US" sz="2800">
                <a:latin typeface="Arial" panose="020B0604020202020204" pitchFamily="34" charset="0"/>
                <a:cs typeface="Arial" panose="020B0604020202020204" pitchFamily="34" charset="0"/>
              </a:rPr>
              <a:t>.</a:t>
            </a:r>
          </a:p>
          <a:p>
            <a:pPr marL="107950" indent="0">
              <a:buNone/>
            </a:pPr>
            <a:endParaRPr lang="en-US" sz="2800">
              <a:latin typeface="Arial" panose="020B0604020202020204" pitchFamily="34" charset="0"/>
              <a:cs typeface="Arial" panose="020B0604020202020204" pitchFamily="34" charset="0"/>
            </a:endParaRPr>
          </a:p>
          <a:p>
            <a:pPr marL="107950" indent="0">
              <a:buNone/>
            </a:pPr>
            <a:endParaRPr lang="en-US" sz="2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1479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I: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Giới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thiệu</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kiến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thức</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nền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tảng</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5</a:t>
            </a:fld>
            <a:endParaRPr lang="en-US"/>
          </a:p>
        </p:txBody>
      </p:sp>
      <p:sp>
        <p:nvSpPr>
          <p:cNvPr id="5" name="Hộp Văn bản 4">
            <a:extLst>
              <a:ext uri="{FF2B5EF4-FFF2-40B4-BE49-F238E27FC236}">
                <a16:creationId xmlns:a16="http://schemas.microsoft.com/office/drawing/2014/main" id="{6244156D-F755-8A8D-37F9-0B3789030258}"/>
              </a:ext>
            </a:extLst>
          </p:cNvPr>
          <p:cNvSpPr txBox="1"/>
          <p:nvPr/>
        </p:nvSpPr>
        <p:spPr>
          <a:xfrm>
            <a:off x="169945" y="1067086"/>
            <a:ext cx="7526374" cy="553998"/>
          </a:xfrm>
          <a:prstGeom prst="rect">
            <a:avLst/>
          </a:prstGeom>
          <a:noFill/>
        </p:spPr>
        <p:txBody>
          <a:bodyPr wrap="square">
            <a:spAutoFit/>
          </a:bodyPr>
          <a:lstStyle/>
          <a:p>
            <a:r>
              <a:rPr lang="vi-VN" sz="3000" b="1">
                <a:latin typeface="Arial" panose="020B0604020202020204" pitchFamily="34" charset="0"/>
                <a:cs typeface="Arial" panose="020B0604020202020204" pitchFamily="34" charset="0"/>
              </a:rPr>
              <a:t>Nhược điểm của Kiểm thử Thủ công</a:t>
            </a:r>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5" y="1712879"/>
            <a:ext cx="8788859" cy="3108543"/>
          </a:xfrm>
          <a:prstGeom prst="rect">
            <a:avLst/>
          </a:prstGeom>
          <a:noFill/>
        </p:spPr>
        <p:txBody>
          <a:bodyPr wrap="square">
            <a:spAutoFit/>
          </a:bodyPr>
          <a:lstStyle/>
          <a:p>
            <a:pPr marL="565150" indent="-457200">
              <a:buFont typeface="Arial" panose="020B0604020202020204" pitchFamily="34" charset="0"/>
              <a:buChar char="•"/>
            </a:pPr>
            <a:r>
              <a:rPr lang="vi-VN" sz="2800">
                <a:latin typeface="Arial" panose="020B0604020202020204" pitchFamily="34" charset="0"/>
                <a:cs typeface="Arial" panose="020B0604020202020204" pitchFamily="34" charset="0"/>
              </a:rPr>
              <a:t>Kiểm thử thủ công không phải lúc nào cũng chính xác do lỗi của con người, do đó ít đáng tin cậy hơn.</a:t>
            </a:r>
          </a:p>
          <a:p>
            <a:pPr marL="565150" indent="-457200">
              <a:buFont typeface="Arial" panose="020B0604020202020204" pitchFamily="34" charset="0"/>
              <a:buChar char="•"/>
            </a:pPr>
            <a:r>
              <a:rPr lang="vi-VN" sz="2800">
                <a:latin typeface="Arial" panose="020B0604020202020204" pitchFamily="34" charset="0"/>
                <a:cs typeface="Arial" panose="020B0604020202020204" pitchFamily="34" charset="0"/>
              </a:rPr>
              <a:t>Kiểm thử thủ công tiêu tốn nhiều thời gian, tốn nhân lực.</a:t>
            </a:r>
          </a:p>
          <a:p>
            <a:pPr marL="565150" indent="-457200">
              <a:buFont typeface="Arial" panose="020B0604020202020204" pitchFamily="34" charset="0"/>
              <a:buChar char="•"/>
            </a:pPr>
            <a:r>
              <a:rPr lang="vi-VN" sz="2800">
                <a:latin typeface="Arial" panose="020B0604020202020204" pitchFamily="34" charset="0"/>
                <a:cs typeface="Arial" panose="020B0604020202020204" pitchFamily="34" charset="0"/>
              </a:rPr>
              <a:t>Kiểm thử thủ công chỉ thực tế khi các kịch bản kiểm thử được chạy một hoặc hai lần.</a:t>
            </a:r>
            <a:endParaRPr lang="en-US" sz="2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9207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I: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Giới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thiệu</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kiến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thức</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nền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tảng</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6</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1108958"/>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Khi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nào</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thì</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Test Automation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hợp</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lý</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a:t>
            </a: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sp>
        <p:nvSpPr>
          <p:cNvPr id="3" name="Hộp Văn bản 2">
            <a:extLst>
              <a:ext uri="{FF2B5EF4-FFF2-40B4-BE49-F238E27FC236}">
                <a16:creationId xmlns:a16="http://schemas.microsoft.com/office/drawing/2014/main" id="{B96AD5D3-1E2D-5024-CB0F-18C787FB427D}"/>
              </a:ext>
            </a:extLst>
          </p:cNvPr>
          <p:cNvSpPr txBox="1"/>
          <p:nvPr/>
        </p:nvSpPr>
        <p:spPr>
          <a:xfrm>
            <a:off x="169945" y="1545319"/>
            <a:ext cx="8788859" cy="2677656"/>
          </a:xfrm>
          <a:prstGeom prst="rect">
            <a:avLst/>
          </a:prstGeom>
          <a:noFill/>
        </p:spPr>
        <p:txBody>
          <a:bodyPr wrap="square">
            <a:spAutoFit/>
          </a:bodyPr>
          <a:lstStyle/>
          <a:p>
            <a:pPr marL="565150" indent="-457200">
              <a:buFont typeface="Arial" panose="020B0604020202020204" pitchFamily="34" charset="0"/>
              <a:buChar char="•"/>
            </a:pPr>
            <a:r>
              <a:rPr lang="vi-VN" sz="2800">
                <a:latin typeface="Arial" panose="020B0604020202020204" pitchFamily="34" charset="0"/>
                <a:cs typeface="Arial" panose="020B0604020202020204" pitchFamily="34" charset="0"/>
              </a:rPr>
              <a:t>Giảm công sức và thời gian</a:t>
            </a:r>
          </a:p>
          <a:p>
            <a:pPr marL="565150" indent="-457200">
              <a:buFont typeface="Arial" panose="020B0604020202020204" pitchFamily="34" charset="0"/>
              <a:buChar char="•"/>
            </a:pPr>
            <a:r>
              <a:rPr lang="vi-VN" sz="2800">
                <a:latin typeface="Arial" panose="020B0604020202020204" pitchFamily="34" charset="0"/>
                <a:cs typeface="Arial" panose="020B0604020202020204" pitchFamily="34" charset="0"/>
              </a:rPr>
              <a:t>Lặp lại kiểm thử</a:t>
            </a:r>
          </a:p>
          <a:p>
            <a:pPr marL="565150" indent="-457200">
              <a:buFont typeface="Arial" panose="020B0604020202020204" pitchFamily="34" charset="0"/>
              <a:buChar char="•"/>
            </a:pPr>
            <a:r>
              <a:rPr lang="vi-VN" sz="2800">
                <a:latin typeface="Arial" panose="020B0604020202020204" pitchFamily="34" charset="0"/>
                <a:cs typeface="Arial" panose="020B0604020202020204" pitchFamily="34" charset="0"/>
              </a:rPr>
              <a:t>Mở rộng khả năng kiểm thử</a:t>
            </a:r>
          </a:p>
          <a:p>
            <a:pPr marL="565150" indent="-457200">
              <a:buFont typeface="Arial" panose="020B0604020202020204" pitchFamily="34" charset="0"/>
              <a:buChar char="•"/>
            </a:pPr>
            <a:r>
              <a:rPr lang="vi-VN" sz="2800">
                <a:latin typeface="Arial" panose="020B0604020202020204" pitchFamily="34" charset="0"/>
                <a:cs typeface="Arial" panose="020B0604020202020204" pitchFamily="34" charset="0"/>
              </a:rPr>
              <a:t>Tăng khả năng tái sử dụng</a:t>
            </a:r>
          </a:p>
          <a:p>
            <a:pPr marL="565150" indent="-457200">
              <a:buFont typeface="Arial" panose="020B0604020202020204" pitchFamily="34" charset="0"/>
              <a:buChar char="•"/>
            </a:pPr>
            <a:r>
              <a:rPr lang="vi-VN" sz="2800">
                <a:latin typeface="Arial" panose="020B0604020202020204" pitchFamily="34" charset="0"/>
                <a:cs typeface="Arial" panose="020B0604020202020204" pitchFamily="34" charset="0"/>
              </a:rPr>
              <a:t>Tăng độ chính xác</a:t>
            </a:r>
          </a:p>
          <a:p>
            <a:pPr marL="565150" indent="-457200">
              <a:buFont typeface="Arial" panose="020B0604020202020204" pitchFamily="34" charset="0"/>
              <a:buChar char="•"/>
            </a:pPr>
            <a:r>
              <a:rPr lang="vi-VN" sz="2800">
                <a:latin typeface="Arial" panose="020B0604020202020204" pitchFamily="34" charset="0"/>
                <a:cs typeface="Arial" panose="020B0604020202020204" pitchFamily="34" charset="0"/>
              </a:rPr>
              <a:t>Hỗ trợ liên tục</a:t>
            </a:r>
            <a:endParaRPr lang="en-US" sz="2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9002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I: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Giới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thiệu</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kiến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thức</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nền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tảng</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7</a:t>
            </a:fld>
            <a:endParaRPr lang="en-US"/>
          </a:p>
        </p:txBody>
      </p:sp>
      <p:sp>
        <p:nvSpPr>
          <p:cNvPr id="5" name="Hộp Văn bản 4">
            <a:extLst>
              <a:ext uri="{FF2B5EF4-FFF2-40B4-BE49-F238E27FC236}">
                <a16:creationId xmlns:a16="http://schemas.microsoft.com/office/drawing/2014/main" id="{6244156D-F755-8A8D-37F9-0B3789030258}"/>
              </a:ext>
            </a:extLst>
          </p:cNvPr>
          <p:cNvSpPr txBox="1"/>
          <p:nvPr/>
        </p:nvSpPr>
        <p:spPr>
          <a:xfrm>
            <a:off x="169945" y="1089397"/>
            <a:ext cx="8441620" cy="553998"/>
          </a:xfrm>
          <a:prstGeom prst="rect">
            <a:avLst/>
          </a:prstGeom>
          <a:noFill/>
        </p:spPr>
        <p:txBody>
          <a:bodyPr wrap="square">
            <a:spAutoFit/>
          </a:bodyPr>
          <a:lstStyle/>
          <a:p>
            <a:r>
              <a:rPr lang="vi-VN" sz="3000" b="1">
                <a:latin typeface="Arial" panose="020B0604020202020204" pitchFamily="34" charset="0"/>
                <a:cs typeface="Arial" panose="020B0604020202020204" pitchFamily="34" charset="0"/>
              </a:rPr>
              <a:t>Các công cụ </a:t>
            </a:r>
            <a:r>
              <a:rPr lang="en-US" sz="3000" b="1">
                <a:latin typeface="Arial" panose="020B0604020202020204" pitchFamily="34" charset="0"/>
                <a:cs typeface="Arial" panose="020B0604020202020204" pitchFamily="34" charset="0"/>
              </a:rPr>
              <a:t>Test Automation </a:t>
            </a:r>
            <a:r>
              <a:rPr lang="vi-VN" sz="3000" b="1">
                <a:latin typeface="Arial" panose="020B0604020202020204" pitchFamily="34" charset="0"/>
                <a:cs typeface="Arial" panose="020B0604020202020204" pitchFamily="34" charset="0"/>
              </a:rPr>
              <a:t>phổ biến như:</a:t>
            </a:r>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5" y="1820596"/>
            <a:ext cx="8788859" cy="2246769"/>
          </a:xfrm>
          <a:prstGeom prst="rect">
            <a:avLst/>
          </a:prstGeom>
          <a:noFill/>
        </p:spPr>
        <p:txBody>
          <a:bodyPr wrap="square">
            <a:spAutoFit/>
          </a:bodyPr>
          <a:lstStyle/>
          <a:p>
            <a:pPr marL="565150" indent="-457200">
              <a:buFont typeface="Wingdings" panose="05000000000000000000" pitchFamily="2" charset="2"/>
              <a:buChar char="Ø"/>
            </a:pPr>
            <a:r>
              <a:rPr lang="en-US" sz="2800">
                <a:latin typeface="Arial" panose="020B0604020202020204" pitchFamily="34" charset="0"/>
                <a:cs typeface="Arial" panose="020B0604020202020204" pitchFamily="34" charset="0"/>
              </a:rPr>
              <a:t>Selenium (Open Source)</a:t>
            </a:r>
          </a:p>
          <a:p>
            <a:pPr marL="565150" indent="-457200">
              <a:buFont typeface="Wingdings" panose="05000000000000000000" pitchFamily="2" charset="2"/>
              <a:buChar char="Ø"/>
            </a:pPr>
            <a:r>
              <a:rPr lang="en-US" sz="2800">
                <a:latin typeface="Arial" panose="020B0604020202020204" pitchFamily="34" charset="0"/>
                <a:cs typeface="Arial" panose="020B0604020202020204" pitchFamily="34" charset="0"/>
              </a:rPr>
              <a:t>Quick Test Professional By HP</a:t>
            </a:r>
          </a:p>
          <a:p>
            <a:pPr marL="565150" indent="-457200">
              <a:buFont typeface="Wingdings" panose="05000000000000000000" pitchFamily="2" charset="2"/>
              <a:buChar char="Ø"/>
            </a:pPr>
            <a:r>
              <a:rPr lang="en-US" sz="2800">
                <a:latin typeface="Arial" panose="020B0604020202020204" pitchFamily="34" charset="0"/>
                <a:cs typeface="Arial" panose="020B0604020202020204" pitchFamily="34" charset="0"/>
              </a:rPr>
              <a:t>Silk Test By  Borland</a:t>
            </a:r>
          </a:p>
          <a:p>
            <a:pPr marL="565150" indent="-457200">
              <a:buFont typeface="Wingdings" panose="05000000000000000000" pitchFamily="2" charset="2"/>
              <a:buChar char="Ø"/>
            </a:pPr>
            <a:r>
              <a:rPr lang="en-US" sz="2800" err="1">
                <a:latin typeface="Arial" panose="020B0604020202020204" pitchFamily="34" charset="0"/>
                <a:cs typeface="Arial" panose="020B0604020202020204" pitchFamily="34" charset="0"/>
              </a:rPr>
              <a:t>Watir</a:t>
            </a:r>
            <a:endParaRPr lang="en-US" sz="2800">
              <a:latin typeface="Arial" panose="020B0604020202020204" pitchFamily="34" charset="0"/>
              <a:cs typeface="Arial" panose="020B0604020202020204" pitchFamily="34" charset="0"/>
            </a:endParaRPr>
          </a:p>
          <a:p>
            <a:pPr marL="565150" indent="-457200">
              <a:buFont typeface="Wingdings" panose="05000000000000000000" pitchFamily="2" charset="2"/>
              <a:buChar char="Ø"/>
            </a:pPr>
            <a:r>
              <a:rPr lang="en-US" sz="2800" err="1">
                <a:latin typeface="Arial" panose="020B0604020202020204" pitchFamily="34" charset="0"/>
                <a:cs typeface="Arial" panose="020B0604020202020204" pitchFamily="34" charset="0"/>
              </a:rPr>
              <a:t>Sahi</a:t>
            </a:r>
            <a:endParaRPr lang="en-US" sz="2800">
              <a:latin typeface="Arial" panose="020B0604020202020204" pitchFamily="34" charset="0"/>
              <a:cs typeface="Arial" panose="020B0604020202020204" pitchFamily="34" charset="0"/>
            </a:endParaRPr>
          </a:p>
        </p:txBody>
      </p:sp>
      <p:pic>
        <p:nvPicPr>
          <p:cNvPr id="6" name="Hình ảnh 5">
            <a:extLst>
              <a:ext uri="{FF2B5EF4-FFF2-40B4-BE49-F238E27FC236}">
                <a16:creationId xmlns:a16="http://schemas.microsoft.com/office/drawing/2014/main" id="{2C4C65DD-A9F3-77B9-FD94-5767579904E9}"/>
              </a:ext>
            </a:extLst>
          </p:cNvPr>
          <p:cNvPicPr>
            <a:picLocks noChangeAspect="1"/>
          </p:cNvPicPr>
          <p:nvPr/>
        </p:nvPicPr>
        <p:blipFill>
          <a:blip r:embed="rId3"/>
          <a:stretch>
            <a:fillRect/>
          </a:stretch>
        </p:blipFill>
        <p:spPr>
          <a:xfrm>
            <a:off x="5938612" y="1740003"/>
            <a:ext cx="1242112" cy="1203977"/>
          </a:xfrm>
          <a:prstGeom prst="rect">
            <a:avLst/>
          </a:prstGeom>
        </p:spPr>
      </p:pic>
      <p:pic>
        <p:nvPicPr>
          <p:cNvPr id="10" name="Hình ảnh 9">
            <a:extLst>
              <a:ext uri="{FF2B5EF4-FFF2-40B4-BE49-F238E27FC236}">
                <a16:creationId xmlns:a16="http://schemas.microsoft.com/office/drawing/2014/main" id="{563FEA6D-543E-70D1-0F74-2A2A67F6AF43}"/>
              </a:ext>
            </a:extLst>
          </p:cNvPr>
          <p:cNvPicPr>
            <a:picLocks noChangeAspect="1"/>
          </p:cNvPicPr>
          <p:nvPr/>
        </p:nvPicPr>
        <p:blipFill>
          <a:blip r:embed="rId4"/>
          <a:stretch>
            <a:fillRect/>
          </a:stretch>
        </p:blipFill>
        <p:spPr>
          <a:xfrm>
            <a:off x="7320386" y="2760360"/>
            <a:ext cx="1684972" cy="1337279"/>
          </a:xfrm>
          <a:prstGeom prst="rect">
            <a:avLst/>
          </a:prstGeom>
        </p:spPr>
      </p:pic>
      <p:pic>
        <p:nvPicPr>
          <p:cNvPr id="12" name="Hình ảnh 11">
            <a:extLst>
              <a:ext uri="{FF2B5EF4-FFF2-40B4-BE49-F238E27FC236}">
                <a16:creationId xmlns:a16="http://schemas.microsoft.com/office/drawing/2014/main" id="{2F7C1D68-1091-50B4-3F9C-D6887D6A749F}"/>
              </a:ext>
            </a:extLst>
          </p:cNvPr>
          <p:cNvPicPr>
            <a:picLocks noChangeAspect="1"/>
          </p:cNvPicPr>
          <p:nvPr/>
        </p:nvPicPr>
        <p:blipFill>
          <a:blip r:embed="rId5"/>
          <a:stretch>
            <a:fillRect/>
          </a:stretch>
        </p:blipFill>
        <p:spPr>
          <a:xfrm>
            <a:off x="5062829" y="3139925"/>
            <a:ext cx="1872663" cy="1615841"/>
          </a:xfrm>
          <a:prstGeom prst="rect">
            <a:avLst/>
          </a:prstGeom>
        </p:spPr>
      </p:pic>
      <p:pic>
        <p:nvPicPr>
          <p:cNvPr id="16" name="Hình ảnh 15">
            <a:extLst>
              <a:ext uri="{FF2B5EF4-FFF2-40B4-BE49-F238E27FC236}">
                <a16:creationId xmlns:a16="http://schemas.microsoft.com/office/drawing/2014/main" id="{B140CB29-AA65-CD86-1A08-3B846E4D8B7E}"/>
              </a:ext>
            </a:extLst>
          </p:cNvPr>
          <p:cNvPicPr>
            <a:picLocks noChangeAspect="1"/>
          </p:cNvPicPr>
          <p:nvPr/>
        </p:nvPicPr>
        <p:blipFill>
          <a:blip r:embed="rId6"/>
          <a:stretch>
            <a:fillRect/>
          </a:stretch>
        </p:blipFill>
        <p:spPr>
          <a:xfrm>
            <a:off x="1779917" y="3815197"/>
            <a:ext cx="3143250" cy="2381250"/>
          </a:xfrm>
          <a:prstGeom prst="rect">
            <a:avLst/>
          </a:prstGeom>
        </p:spPr>
      </p:pic>
      <p:pic>
        <p:nvPicPr>
          <p:cNvPr id="18" name="Hình ảnh 17">
            <a:extLst>
              <a:ext uri="{FF2B5EF4-FFF2-40B4-BE49-F238E27FC236}">
                <a16:creationId xmlns:a16="http://schemas.microsoft.com/office/drawing/2014/main" id="{E5F4415D-4101-5A77-3A69-F82B819AFFBE}"/>
              </a:ext>
            </a:extLst>
          </p:cNvPr>
          <p:cNvPicPr>
            <a:picLocks noChangeAspect="1"/>
          </p:cNvPicPr>
          <p:nvPr/>
        </p:nvPicPr>
        <p:blipFill>
          <a:blip r:embed="rId7"/>
          <a:stretch>
            <a:fillRect/>
          </a:stretch>
        </p:blipFill>
        <p:spPr>
          <a:xfrm>
            <a:off x="7180724" y="4572272"/>
            <a:ext cx="1707636" cy="1707636"/>
          </a:xfrm>
          <a:prstGeom prst="rect">
            <a:avLst/>
          </a:prstGeom>
        </p:spPr>
      </p:pic>
    </p:spTree>
    <p:extLst>
      <p:ext uri="{BB962C8B-B14F-4D97-AF65-F5344CB8AC3E}">
        <p14:creationId xmlns:p14="http://schemas.microsoft.com/office/powerpoint/2010/main" val="1942631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a:xfrm>
            <a:off x="581306" y="152524"/>
            <a:ext cx="8214072" cy="510111"/>
          </a:xfrm>
        </p:spPr>
        <p:txBody>
          <a:bodyPr>
            <a:normAutofit/>
          </a:bodyPr>
          <a:lstStyle/>
          <a:p>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Nội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dung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báo</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cáo</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b="1" smtClean="0"/>
              <a:pPr/>
              <a:t>8</a:t>
            </a:fld>
            <a:endParaRPr lang="en-US" b="1"/>
          </a:p>
        </p:txBody>
      </p:sp>
      <p:sp>
        <p:nvSpPr>
          <p:cNvPr id="6" name="Chỗ dành sẵn cho Nội dung 5">
            <a:extLst>
              <a:ext uri="{FF2B5EF4-FFF2-40B4-BE49-F238E27FC236}">
                <a16:creationId xmlns:a16="http://schemas.microsoft.com/office/drawing/2014/main" id="{3AA5CF66-EB59-B0E8-3804-9673CEC8262C}"/>
              </a:ext>
            </a:extLst>
          </p:cNvPr>
          <p:cNvSpPr>
            <a:spLocks noGrp="1"/>
          </p:cNvSpPr>
          <p:nvPr>
            <p:ph idx="1"/>
          </p:nvPr>
        </p:nvSpPr>
        <p:spPr/>
        <p:txBody>
          <a:bodyPr/>
          <a:lstStyle/>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Phần I: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Giới</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thiệu</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kiến</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thức</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nền</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tảng</a:t>
            </a:r>
            <a:endPar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Phần II:</a:t>
            </a:r>
            <a:r>
              <a:rPr kumimoji="0" lang="en-US"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srgbClr val="FF0000"/>
                </a:solidFill>
                <a:effectLst/>
                <a:uLnTx/>
                <a:uFillTx/>
                <a:latin typeface="Arial" panose="020B0604020202020204" pitchFamily="34" charset="0"/>
                <a:ea typeface="+mn-ea"/>
                <a:cs typeface="Arial" panose="020B0604020202020204" pitchFamily="34" charset="0"/>
              </a:rPr>
              <a:t>Tổng</a:t>
            </a:r>
            <a:r>
              <a:rPr kumimoji="0" lang="en-US"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srgbClr val="FF0000"/>
                </a:solidFill>
                <a:effectLst/>
                <a:uLnTx/>
                <a:uFillTx/>
                <a:latin typeface="Arial" panose="020B0604020202020204" pitchFamily="34" charset="0"/>
                <a:ea typeface="+mn-ea"/>
                <a:cs typeface="Arial" panose="020B0604020202020204" pitchFamily="34" charset="0"/>
              </a:rPr>
              <a:t>quan</a:t>
            </a:r>
            <a:r>
              <a:rPr kumimoji="0" lang="en-US"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srgbClr val="FF0000"/>
                </a:solidFill>
                <a:effectLst/>
                <a:uLnTx/>
                <a:uFillTx/>
                <a:latin typeface="Arial" panose="020B0604020202020204" pitchFamily="34" charset="0"/>
                <a:ea typeface="+mn-ea"/>
                <a:cs typeface="Arial" panose="020B0604020202020204" pitchFamily="34" charset="0"/>
              </a:rPr>
              <a:t>về</a:t>
            </a:r>
            <a:r>
              <a:rPr kumimoji="0" lang="en-US"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 Selenium</a:t>
            </a: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Phần</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III: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Kịch</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bản</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tấn</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công</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và</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bảo</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mật</a:t>
            </a:r>
            <a:endPar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lang="en-US" sz="3200" b="1" err="1">
                <a:solidFill>
                  <a:prstClr val="black"/>
                </a:solidFill>
              </a:rPr>
              <a:t>Phần</a:t>
            </a:r>
            <a:r>
              <a:rPr lang="en-US" sz="3200" b="1">
                <a:solidFill>
                  <a:prstClr val="black"/>
                </a:solidFill>
              </a:rPr>
              <a:t> IV: </a:t>
            </a:r>
            <a:r>
              <a:rPr lang="en-US" sz="3200" b="1" err="1">
                <a:solidFill>
                  <a:prstClr val="black"/>
                </a:solidFill>
              </a:rPr>
              <a:t>Kết</a:t>
            </a:r>
            <a:r>
              <a:rPr lang="en-US" sz="3200" b="1">
                <a:solidFill>
                  <a:prstClr val="black"/>
                </a:solidFill>
              </a:rPr>
              <a:t> </a:t>
            </a:r>
            <a:r>
              <a:rPr lang="en-US" sz="3200" b="1" err="1">
                <a:solidFill>
                  <a:prstClr val="black"/>
                </a:solidFill>
              </a:rPr>
              <a:t>luận</a:t>
            </a:r>
            <a:endPar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indent="0">
              <a:buNone/>
            </a:pPr>
            <a:endParaRPr lang="en-US"/>
          </a:p>
        </p:txBody>
      </p:sp>
    </p:spTree>
    <p:extLst>
      <p:ext uri="{BB962C8B-B14F-4D97-AF65-F5344CB8AC3E}">
        <p14:creationId xmlns:p14="http://schemas.microsoft.com/office/powerpoint/2010/main" val="1336729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9</a:t>
            </a:fld>
            <a:endParaRPr lang="en-US"/>
          </a:p>
        </p:txBody>
      </p:sp>
      <p:sp>
        <p:nvSpPr>
          <p:cNvPr id="7" name="Hộp Văn bản 6">
            <a:extLst>
              <a:ext uri="{FF2B5EF4-FFF2-40B4-BE49-F238E27FC236}">
                <a16:creationId xmlns:a16="http://schemas.microsoft.com/office/drawing/2014/main" id="{00CE0B5B-3CC5-C782-8E7D-B56537EADA76}"/>
              </a:ext>
            </a:extLst>
          </p:cNvPr>
          <p:cNvSpPr txBox="1"/>
          <p:nvPr/>
        </p:nvSpPr>
        <p:spPr>
          <a:xfrm>
            <a:off x="169945" y="1374028"/>
            <a:ext cx="8788859" cy="3970318"/>
          </a:xfrm>
          <a:prstGeom prst="rect">
            <a:avLst/>
          </a:prstGeom>
          <a:noFill/>
        </p:spPr>
        <p:txBody>
          <a:bodyPr wrap="square">
            <a:spAutoFit/>
          </a:bodyPr>
          <a:lstStyle/>
          <a:p>
            <a:pPr marL="565150" indent="-457200">
              <a:buFont typeface="Arial" panose="020B0604020202020204" pitchFamily="34" charset="0"/>
              <a:buChar char="•"/>
            </a:pPr>
            <a:r>
              <a:rPr lang="vi-VN" sz="2800" err="1">
                <a:latin typeface="Arial" panose="020B0604020202020204" pitchFamily="34" charset="0"/>
                <a:cs typeface="Arial" panose="020B0604020202020204" pitchFamily="34" charset="0"/>
              </a:rPr>
              <a:t>Selenium</a:t>
            </a:r>
            <a:r>
              <a:rPr lang="vi-VN" sz="2800">
                <a:latin typeface="Arial" panose="020B0604020202020204" pitchFamily="34" charset="0"/>
                <a:cs typeface="Arial" panose="020B0604020202020204" pitchFamily="34" charset="0"/>
              </a:rPr>
              <a:t> là một trong những bộ công cụ tự động hóa kiểm thử phổ biến nhất.</a:t>
            </a:r>
          </a:p>
          <a:p>
            <a:pPr marL="565150" indent="-457200">
              <a:buFont typeface="Arial" panose="020B0604020202020204" pitchFamily="34" charset="0"/>
              <a:buChar char="•"/>
            </a:pPr>
            <a:r>
              <a:rPr lang="vi-VN" sz="2800" err="1">
                <a:latin typeface="Arial" panose="020B0604020202020204" pitchFamily="34" charset="0"/>
                <a:cs typeface="Arial" panose="020B0604020202020204" pitchFamily="34" charset="0"/>
              </a:rPr>
              <a:t>Selenium</a:t>
            </a:r>
            <a:r>
              <a:rPr lang="vi-VN" sz="2800">
                <a:latin typeface="Arial" panose="020B0604020202020204" pitchFamily="34" charset="0"/>
                <a:cs typeface="Arial" panose="020B0604020202020204" pitchFamily="34" charset="0"/>
              </a:rPr>
              <a:t> được thiết kế để hỗ trợ và khuyến khích việc tự động hóa kiểm thử các chức năng của các ứng dụng </a:t>
            </a:r>
            <a:r>
              <a:rPr lang="vi-VN" sz="2800" err="1">
                <a:latin typeface="Arial" panose="020B0604020202020204" pitchFamily="34" charset="0"/>
                <a:cs typeface="Arial" panose="020B0604020202020204" pitchFamily="34" charset="0"/>
              </a:rPr>
              <a:t>web</a:t>
            </a:r>
            <a:r>
              <a:rPr lang="vi-VN" sz="2800">
                <a:latin typeface="Arial" panose="020B0604020202020204" pitchFamily="34" charset="0"/>
                <a:cs typeface="Arial" panose="020B0604020202020204" pitchFamily="34" charset="0"/>
              </a:rPr>
              <a:t> và một loạt rộng các trình duyệt và nền tảng.</a:t>
            </a:r>
          </a:p>
          <a:p>
            <a:pPr marL="565150" indent="-457200">
              <a:buFont typeface="Arial" panose="020B0604020202020204" pitchFamily="34" charset="0"/>
              <a:buChar char="•"/>
            </a:pPr>
            <a:r>
              <a:rPr lang="en-US" sz="2800">
                <a:latin typeface="Arial" panose="020B0604020202020204" pitchFamily="34" charset="0"/>
                <a:cs typeface="Arial" panose="020B0604020202020204" pitchFamily="34" charset="0"/>
              </a:rPr>
              <a:t>L</a:t>
            </a:r>
            <a:r>
              <a:rPr lang="vi-VN" sz="2800">
                <a:latin typeface="Arial" panose="020B0604020202020204" pitchFamily="34" charset="0"/>
                <a:cs typeface="Arial" panose="020B0604020202020204" pitchFamily="34" charset="0"/>
              </a:rPr>
              <a:t>à một công cụ nguồn mở, nó đã trở thành một trong những công cụ được chấp nhận rộng rãi nhất trong cộng đồng kiểm thử.</a:t>
            </a:r>
            <a:endParaRPr lang="en-US" sz="2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674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597AE72EEA79B74DA5C86E3CA8C98E55" ma:contentTypeVersion="10" ma:contentTypeDescription="Tạo tài liệu mới." ma:contentTypeScope="" ma:versionID="d9f436133230cdaebd43a53b3a61a281">
  <xsd:schema xmlns:xsd="http://www.w3.org/2001/XMLSchema" xmlns:xs="http://www.w3.org/2001/XMLSchema" xmlns:p="http://schemas.microsoft.com/office/2006/metadata/properties" xmlns:ns3="81e90ab8-9e7d-4b67-ba12-d147179b0223" xmlns:ns4="86b2c21e-bc8a-47d8-90cc-43181eba94ed" targetNamespace="http://schemas.microsoft.com/office/2006/metadata/properties" ma:root="true" ma:fieldsID="51a7495641422247d6797ac193095007" ns3:_="" ns4:_="">
    <xsd:import namespace="81e90ab8-9e7d-4b67-ba12-d147179b0223"/>
    <xsd:import namespace="86b2c21e-bc8a-47d8-90cc-43181eba94e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4:SharedWithUsers" minOccurs="0"/>
                <xsd:element ref="ns4:SharedWithDetails" minOccurs="0"/>
                <xsd:element ref="ns4:SharingHintHash"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e90ab8-9e7d-4b67-ba12-d147179b02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6b2c21e-bc8a-47d8-90cc-43181eba94ed" elementFormDefault="qualified">
    <xsd:import namespace="http://schemas.microsoft.com/office/2006/documentManagement/types"/>
    <xsd:import namespace="http://schemas.microsoft.com/office/infopath/2007/PartnerControls"/>
    <xsd:element name="SharedWithUsers" ma:index="13"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Chia sẻ Có Chi tiết" ma:internalName="SharedWithDetails" ma:readOnly="true">
      <xsd:simpleType>
        <xsd:restriction base="dms:Note">
          <xsd:maxLength value="255"/>
        </xsd:restriction>
      </xsd:simpleType>
    </xsd:element>
    <xsd:element name="SharingHintHash" ma:index="15"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1e90ab8-9e7d-4b67-ba12-d147179b0223" xsi:nil="true"/>
  </documentManagement>
</p:properties>
</file>

<file path=customXml/itemProps1.xml><?xml version="1.0" encoding="utf-8"?>
<ds:datastoreItem xmlns:ds="http://schemas.openxmlformats.org/officeDocument/2006/customXml" ds:itemID="{ED2FD0EE-F98B-4657-A148-57BC9ADBCCAB}">
  <ds:schemaRefs>
    <ds:schemaRef ds:uri="81e90ab8-9e7d-4b67-ba12-d147179b0223"/>
    <ds:schemaRef ds:uri="86b2c21e-bc8a-47d8-90cc-43181eba94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42060CE-0745-4B1A-B47C-949710FAE3AD}">
  <ds:schemaRefs>
    <ds:schemaRef ds:uri="http://schemas.microsoft.com/sharepoint/v3/contenttype/forms"/>
  </ds:schemaRefs>
</ds:datastoreItem>
</file>

<file path=customXml/itemProps3.xml><?xml version="1.0" encoding="utf-8"?>
<ds:datastoreItem xmlns:ds="http://schemas.openxmlformats.org/officeDocument/2006/customXml" ds:itemID="{5DB8DDC5-CD4B-4440-A142-DF318B4F958B}">
  <ds:schemaRefs>
    <ds:schemaRef ds:uri="81e90ab8-9e7d-4b67-ba12-d147179b0223"/>
    <ds:schemaRef ds:uri="86b2c21e-bc8a-47d8-90cc-43181eba94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Trình chiếu Trên màn hình (4:3)</PresentationFormat>
  <Slides>34</Slides>
  <Notes>30</Notes>
  <HiddenSlides>0</HiddenSlides>
  <ScaleCrop>false</ScaleCrop>
  <HeadingPairs>
    <vt:vector size="4" baseType="variant">
      <vt:variant>
        <vt:lpstr>Chủ đề</vt:lpstr>
      </vt:variant>
      <vt:variant>
        <vt:i4>1</vt:i4>
      </vt:variant>
      <vt:variant>
        <vt:lpstr>Tiêu đề Bản chiếu</vt:lpstr>
      </vt:variant>
      <vt:variant>
        <vt:i4>34</vt:i4>
      </vt:variant>
    </vt:vector>
  </HeadingPairs>
  <TitlesOfParts>
    <vt:vector size="35" baseType="lpstr">
      <vt:lpstr>Office Theme</vt:lpstr>
      <vt:lpstr>Bản trình bày PowerPoint</vt:lpstr>
      <vt:lpstr>Nội dung báo cáo</vt:lpstr>
      <vt:lpstr>Nội dung báo cáo</vt:lpstr>
      <vt:lpstr>Phần I: Giới thiệu kiến thức nền tảng</vt:lpstr>
      <vt:lpstr>Phần I: Giới thiệu kiến thức nền tảng</vt:lpstr>
      <vt:lpstr>Phần I: Giới thiệu kiến thức nền tảng</vt:lpstr>
      <vt:lpstr>Phần I: Giới thiệu kiến thức nền tảng</vt:lpstr>
      <vt:lpstr>Nội dung báo cáo</vt:lpstr>
      <vt:lpstr>Phần II: Tổng quan về Selenium</vt:lpstr>
      <vt:lpstr>Phần II: Tổng quan về Selenium</vt:lpstr>
      <vt:lpstr>Phần II: Tổng quan về Selenium</vt:lpstr>
      <vt:lpstr>Phần II: Tổng quan về Selenium</vt:lpstr>
      <vt:lpstr>Phần II: Tổng quan về Selenium</vt:lpstr>
      <vt:lpstr>Phần II: Tổng quan về Selenium</vt:lpstr>
      <vt:lpstr>Phần II: Tổng quan về Selenium</vt:lpstr>
      <vt:lpstr>Phần II: Tổng quan về Selenium</vt:lpstr>
      <vt:lpstr>Phần II: Tổng quan về Selenium</vt:lpstr>
      <vt:lpstr>Phần II: Tổng quan về Selenium</vt:lpstr>
      <vt:lpstr>Phần II: Tổng quan về Selenium</vt:lpstr>
      <vt:lpstr>Phần II: Tổng quan về Selenium</vt:lpstr>
      <vt:lpstr>Nội dung báo cáo</vt:lpstr>
      <vt:lpstr>Phần III: Kịch bản tấn công và bảo mật</vt:lpstr>
      <vt:lpstr>Phần III: Kịch bản tấn công và bảo mật</vt:lpstr>
      <vt:lpstr>Phần III: Kịch bản tấn công và bảo mật</vt:lpstr>
      <vt:lpstr>Phần III: Kịch bản tấn công và bảo mật</vt:lpstr>
      <vt:lpstr>Phần III: Kịch bản tấn công và bảo mật</vt:lpstr>
      <vt:lpstr>Phần III: Kịch bản tấn công và bảo mật</vt:lpstr>
      <vt:lpstr>Phần III: Kịch bản tấn công và bảo mật</vt:lpstr>
      <vt:lpstr>Phần III: Kịch bản tấn công và bảo mật</vt:lpstr>
      <vt:lpstr>Phần III: Kịch bản tấn công và bảo mật</vt:lpstr>
      <vt:lpstr>Phần III: Kịch bản tấn công và bảo mật</vt:lpstr>
      <vt:lpstr>Nội dung báo cáo</vt:lpstr>
      <vt:lpstr>Phần IV: Kết luận</vt:lpstr>
      <vt:lpstr>Cám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Ung Van, Giau</dc:creator>
  <cp:revision>34</cp:revision>
  <dcterms:created xsi:type="dcterms:W3CDTF">2018-07-22T00:13:03Z</dcterms:created>
  <dcterms:modified xsi:type="dcterms:W3CDTF">2024-06-16T09:58:59Z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0x010100597AE72EEA79B74DA5C86E3CA8C98E55</vt:lpwstr>
  </property>
</Properties>
</file>